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4" r:id="rId3"/>
    <p:sldId id="690" r:id="rId4"/>
    <p:sldId id="692" r:id="rId5"/>
    <p:sldId id="698" r:id="rId6"/>
    <p:sldId id="699" r:id="rId7"/>
    <p:sldId id="700" r:id="rId8"/>
    <p:sldId id="701" r:id="rId9"/>
    <p:sldId id="702" r:id="rId10"/>
    <p:sldId id="695" r:id="rId11"/>
    <p:sldId id="696" r:id="rId12"/>
    <p:sldId id="697" r:id="rId13"/>
    <p:sldId id="70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85149" autoAdjust="0"/>
  </p:normalViewPr>
  <p:slideViewPr>
    <p:cSldViewPr snapToGrid="0">
      <p:cViewPr varScale="1">
        <p:scale>
          <a:sx n="88" d="100"/>
          <a:sy n="88" d="100"/>
        </p:scale>
        <p:origin x="207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B318511-24B4-4CA3-8572-C3E9822C78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3A9215-65A6-4203-B6DD-580D856C69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79C07-8269-44F9-8B15-539F53D6D7A6}" type="datetime1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798B6D6-E745-4CC7-AE14-44BD96B469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F8C159-D679-457F-8CCE-D881724A15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E8737-853B-4907-B7C1-5106AF3280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8915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5D6CE-0B47-4645-8D62-D7FE19C3CC8F}" type="datetime1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098ED-BD36-462C-943F-F0B22DC2B8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43816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7B28D6-12B8-4C74-AFA6-70FFFEFCB4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2CE8342-535C-4A7E-9BDA-B2630868A929}" type="datetime1">
              <a:rPr lang="zh-CN" altLang="en-US" smtClean="0"/>
              <a:t>2022/3/27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680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7B28D6-12B8-4C74-AFA6-70FFFEFCB4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2CE8342-535C-4A7E-9BDA-B2630868A929}" type="datetime1">
              <a:rPr lang="zh-CN" altLang="en-US" smtClean="0"/>
              <a:t>2022/3/27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881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7B28D6-12B8-4C74-AFA6-70FFFEFCB4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2CE8342-535C-4A7E-9BDA-B2630868A929}" type="datetime1">
              <a:rPr lang="zh-CN" altLang="en-US" smtClean="0"/>
              <a:t>2022/3/27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25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7B28D6-12B8-4C74-AFA6-70FFFEFCB4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2CE8342-535C-4A7E-9BDA-B2630868A929}" type="datetime1">
              <a:rPr lang="zh-CN" altLang="en-US" smtClean="0"/>
              <a:t>2022/3/27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73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7B28D6-12B8-4C74-AFA6-70FFFEFCB4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2CE8342-535C-4A7E-9BDA-B2630868A929}" type="datetime1">
              <a:rPr lang="zh-CN" altLang="en-US" smtClean="0"/>
              <a:t>2022/3/27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59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7B28D6-12B8-4C74-AFA6-70FFFEFCB4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2CE8342-535C-4A7E-9BDA-B2630868A929}" type="datetime1">
              <a:rPr lang="zh-CN" altLang="en-US" smtClean="0"/>
              <a:t>2022/3/27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480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7B28D6-12B8-4C74-AFA6-70FFFEFCB4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2CE8342-535C-4A7E-9BDA-B2630868A929}" type="datetime1">
              <a:rPr lang="zh-CN" altLang="en-US" smtClean="0"/>
              <a:t>2022/3/27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228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7B28D6-12B8-4C74-AFA6-70FFFEFCB4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2CE8342-535C-4A7E-9BDA-B2630868A929}" type="datetime1">
              <a:rPr lang="zh-CN" altLang="en-US" smtClean="0"/>
              <a:t>2022/3/27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088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7B28D6-12B8-4C74-AFA6-70FFFEFCB4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2CE8342-535C-4A7E-9BDA-B2630868A929}" type="datetime1">
              <a:rPr lang="zh-CN" altLang="en-US" smtClean="0"/>
              <a:t>2022/3/27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0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7B28D6-12B8-4C74-AFA6-70FFFEFCB4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2CE8342-535C-4A7E-9BDA-B2630868A929}" type="datetime1">
              <a:rPr lang="zh-CN" altLang="en-US" smtClean="0"/>
              <a:t>2022/3/27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925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7B28D6-12B8-4C74-AFA6-70FFFEFCB4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2CE8342-535C-4A7E-9BDA-B2630868A929}" type="datetime1">
              <a:rPr lang="zh-CN" altLang="en-US" smtClean="0"/>
              <a:t>2022/3/27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871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7B28D6-12B8-4C74-AFA6-70FFFEFCB4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2CE8342-535C-4A7E-9BDA-B2630868A929}" type="datetime1">
              <a:rPr lang="zh-CN" altLang="en-US" smtClean="0"/>
              <a:t>2022/3/27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60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2488600"/>
            <a:ext cx="6858000" cy="14901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8" name="标题 1"/>
          <p:cNvSpPr txBox="1">
            <a:spLocks/>
          </p:cNvSpPr>
          <p:nvPr userDrawn="1"/>
        </p:nvSpPr>
        <p:spPr>
          <a:xfrm>
            <a:off x="685800" y="1602197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44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410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61" y="136524"/>
            <a:ext cx="6595110" cy="798656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3535"/>
            <a:ext cx="7886700" cy="4913428"/>
          </a:xfrm>
        </p:spPr>
        <p:txBody>
          <a:bodyPr/>
          <a:lstStyle>
            <a:lvl1pPr>
              <a:lnSpc>
                <a:spcPct val="130000"/>
              </a:lnSpc>
              <a:spcBef>
                <a:spcPts val="600"/>
              </a:spcBef>
              <a:defRPr sz="2600"/>
            </a:lvl1pPr>
            <a:lvl2pPr>
              <a:lnSpc>
                <a:spcPct val="130000"/>
              </a:lnSpc>
              <a:spcBef>
                <a:spcPts val="600"/>
              </a:spcBef>
              <a:defRPr/>
            </a:lvl2pPr>
            <a:lvl3pPr>
              <a:lnSpc>
                <a:spcPct val="130000"/>
              </a:lnSpc>
              <a:spcBef>
                <a:spcPts val="600"/>
              </a:spcBef>
              <a:defRPr/>
            </a:lvl3pPr>
            <a:lvl4pPr>
              <a:lnSpc>
                <a:spcPct val="130000"/>
              </a:lnSpc>
              <a:spcBef>
                <a:spcPts val="600"/>
              </a:spcBef>
              <a:defRPr/>
            </a:lvl4pPr>
            <a:lvl5pPr>
              <a:lnSpc>
                <a:spcPct val="13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D4AA14-2209-46A2-A6AF-D6A25CB47641}" type="datetime1">
              <a:rPr lang="zh-CN" altLang="en-US" smtClean="0"/>
              <a:pPr/>
              <a:t>2022/3/27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4657" y="6414540"/>
            <a:ext cx="701386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5E07916A-150B-4C20-B50A-E7DAAA9AF6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1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54CDF-C183-4C22-B862-239D0EA47658}" type="datetime1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7916A-150B-4C20-B50A-E7DAAA9AF6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1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DA4936-C466-E84C-9F04-1A185A7B2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83"/>
            <a:ext cx="9144000" cy="375843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F609879-8A89-4918-AB22-11703030ADDD}"/>
              </a:ext>
            </a:extLst>
          </p:cNvPr>
          <p:cNvSpPr txBox="1"/>
          <p:nvPr/>
        </p:nvSpPr>
        <p:spPr>
          <a:xfrm>
            <a:off x="5718629" y="5829334"/>
            <a:ext cx="2916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吴俊杰</a:t>
            </a:r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2022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年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月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27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日</a:t>
            </a:r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89DFCE-1F55-0E4B-B716-5036E3FA6E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" t="13544" r="6319" b="19269"/>
          <a:stretch/>
        </p:blipFill>
        <p:spPr>
          <a:xfrm>
            <a:off x="3483431" y="89791"/>
            <a:ext cx="3120082" cy="1596572"/>
          </a:xfrm>
          <a:prstGeom prst="rect">
            <a:avLst/>
          </a:prstGeom>
        </p:spPr>
      </p:pic>
      <p:sp>
        <p:nvSpPr>
          <p:cNvPr id="12" name="文本框 3">
            <a:extLst>
              <a:ext uri="{FF2B5EF4-FFF2-40B4-BE49-F238E27FC236}">
                <a16:creationId xmlns:a16="http://schemas.microsoft.com/office/drawing/2014/main" id="{8A6B2129-1880-DC4E-87E9-6475FA073D99}"/>
              </a:ext>
            </a:extLst>
          </p:cNvPr>
          <p:cNvSpPr txBox="1"/>
          <p:nvPr/>
        </p:nvSpPr>
        <p:spPr>
          <a:xfrm>
            <a:off x="508490" y="5729291"/>
            <a:ext cx="4063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IF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=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11.205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；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SCIE</a:t>
            </a:r>
          </a:p>
          <a:p>
            <a:pPr algn="ctr"/>
            <a:r>
              <a:rPr lang="en-US" sz="2400" dirty="0"/>
              <a:t>JCR</a:t>
            </a:r>
            <a:r>
              <a:rPr lang="zh-CN" altLang="en-US" sz="2400" dirty="0"/>
              <a:t> </a:t>
            </a:r>
            <a:r>
              <a:rPr lang="en-US" altLang="zh-CN" sz="2400" dirty="0"/>
              <a:t>Q1</a:t>
            </a:r>
            <a:r>
              <a:rPr lang="zh-CN" altLang="en-US" sz="2400" dirty="0"/>
              <a:t>；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中科院综合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区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3015116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1A36F3-1F37-4CA9-BBD9-97D4D81D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916A-150B-4C20-B50A-E7DAAA9AF66B}" type="slidenum">
              <a:rPr lang="zh-CN" altLang="en-US" smtClean="0"/>
              <a:t>10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1960577-B3FD-4CB1-B000-F50141DB880F}"/>
              </a:ext>
            </a:extLst>
          </p:cNvPr>
          <p:cNvCxnSpPr>
            <a:cxnSpLocks/>
          </p:cNvCxnSpPr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标题 2">
            <a:extLst>
              <a:ext uri="{FF2B5EF4-FFF2-40B4-BE49-F238E27FC236}">
                <a16:creationId xmlns:a16="http://schemas.microsoft.com/office/drawing/2014/main" id="{C0E620AD-6ADA-2C45-9807-ED049287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Conclusion</a:t>
            </a:r>
            <a:endParaRPr lang="zh-CN" altLang="en-US" dirty="0">
              <a:solidFill>
                <a:srgbClr val="C0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EE0456D-FC68-B342-9933-6DE40B31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07" y="1535257"/>
            <a:ext cx="7899987" cy="440605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spcBef>
                <a:spcPts val="2400"/>
              </a:spcBef>
            </a:pP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﻿Advanced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mathematics activated bilateral frontal, Intraparietal, and ventrolateral temporal regions. </a:t>
            </a:r>
          </a:p>
          <a:p>
            <a:pPr>
              <a:lnSpc>
                <a:spcPct val="160000"/>
              </a:lnSpc>
              <a:spcBef>
                <a:spcPts val="2400"/>
              </a:spcBef>
            </a:pP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These regions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are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recruited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for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﻿basic numbers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and formulas in nonmathematicians.</a:t>
            </a:r>
          </a:p>
          <a:p>
            <a:pPr>
              <a:lnSpc>
                <a:spcPct val="160000"/>
              </a:lnSpc>
              <a:spcBef>
                <a:spcPts val="2400"/>
              </a:spcBef>
            </a:pP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These regions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are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distinct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from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regions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for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language and to general-knowledge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semantics. </a:t>
            </a:r>
          </a:p>
        </p:txBody>
      </p:sp>
    </p:spTree>
    <p:extLst>
      <p:ext uri="{BB962C8B-B14F-4D97-AF65-F5344CB8AC3E}">
        <p14:creationId xmlns:p14="http://schemas.microsoft.com/office/powerpoint/2010/main" val="213083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1A36F3-1F37-4CA9-BBD9-97D4D81D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916A-150B-4C20-B50A-E7DAAA9AF66B}" type="slidenum">
              <a:rPr lang="zh-CN" altLang="en-US" smtClean="0"/>
              <a:t>11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1960577-B3FD-4CB1-B000-F50141DB880F}"/>
              </a:ext>
            </a:extLst>
          </p:cNvPr>
          <p:cNvCxnSpPr>
            <a:cxnSpLocks/>
          </p:cNvCxnSpPr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标题 2">
            <a:extLst>
              <a:ext uri="{FF2B5EF4-FFF2-40B4-BE49-F238E27FC236}">
                <a16:creationId xmlns:a16="http://schemas.microsoft.com/office/drawing/2014/main" id="{C0E620AD-6ADA-2C45-9807-ED049287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95" y="64602"/>
            <a:ext cx="3616567" cy="94482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Further</a:t>
            </a:r>
            <a:r>
              <a:rPr lang="zh-CN" altLang="en-US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reading</a:t>
            </a:r>
            <a:endParaRPr lang="zh-CN" altLang="en-US" dirty="0">
              <a:solidFill>
                <a:srgbClr val="C0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EE0456D-FC68-B342-9933-6DE40B31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68" y="1533045"/>
            <a:ext cx="8123464" cy="455872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Le </a:t>
            </a:r>
            <a:r>
              <a:rPr lang="en-US" sz="2400" dirty="0" err="1">
                <a:latin typeface="DengXian" panose="02010600030101010101" pitchFamily="2" charset="-122"/>
                <a:ea typeface="DengXian" panose="02010600030101010101" pitchFamily="2" charset="-122"/>
              </a:rPr>
              <a:t>Guen</a:t>
            </a:r>
            <a:r>
              <a:rPr 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, Y., </a:t>
            </a:r>
            <a:r>
              <a:rPr lang="en-US" sz="2400" dirty="0" err="1">
                <a:latin typeface="DengXian" panose="02010600030101010101" pitchFamily="2" charset="-122"/>
                <a:ea typeface="DengXian" panose="02010600030101010101" pitchFamily="2" charset="-122"/>
              </a:rPr>
              <a:t>Amalric</a:t>
            </a:r>
            <a:r>
              <a:rPr 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, M., </a:t>
            </a:r>
            <a:r>
              <a:rPr lang="en-US" sz="2400" dirty="0" err="1">
                <a:latin typeface="DengXian" panose="02010600030101010101" pitchFamily="2" charset="-122"/>
                <a:ea typeface="DengXian" panose="02010600030101010101" pitchFamily="2" charset="-122"/>
              </a:rPr>
              <a:t>Pinel</a:t>
            </a:r>
            <a:r>
              <a:rPr 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, P., Pallier, C., &amp; </a:t>
            </a:r>
            <a:r>
              <a:rPr lang="en-US" sz="2400" dirty="0" err="1">
                <a:latin typeface="DengXian" panose="02010600030101010101" pitchFamily="2" charset="-122"/>
                <a:ea typeface="DengXian" panose="02010600030101010101" pitchFamily="2" charset="-122"/>
              </a:rPr>
              <a:t>Frouin</a:t>
            </a:r>
            <a:r>
              <a:rPr 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, V. (2018). Shared genetic </a:t>
            </a:r>
            <a:r>
              <a:rPr lang="en-US" sz="2400" dirty="0" err="1">
                <a:latin typeface="DengXian" panose="02010600030101010101" pitchFamily="2" charset="-122"/>
                <a:ea typeface="DengXian" panose="02010600030101010101" pitchFamily="2" charset="-122"/>
              </a:rPr>
              <a:t>aetiology</a:t>
            </a:r>
            <a:r>
              <a:rPr 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 between cognitive performance and brain activations in language and math tasks. </a:t>
            </a:r>
            <a:r>
              <a:rPr lang="en-US" sz="2400" i="1" dirty="0">
                <a:latin typeface="DengXian" panose="02010600030101010101" pitchFamily="2" charset="-122"/>
                <a:ea typeface="DengXian" panose="02010600030101010101" pitchFamily="2" charset="-122"/>
              </a:rPr>
              <a:t>Scientific reports</a:t>
            </a:r>
            <a:r>
              <a:rPr 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, </a:t>
            </a:r>
            <a:r>
              <a:rPr lang="en-US" sz="2400" i="1" dirty="0">
                <a:latin typeface="DengXian" panose="02010600030101010101" pitchFamily="2" charset="-122"/>
                <a:ea typeface="DengXian" panose="02010600030101010101" pitchFamily="2" charset="-122"/>
              </a:rPr>
              <a:t>8</a:t>
            </a:r>
            <a:r>
              <a:rPr 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(1), 1-11.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err="1">
                <a:latin typeface="DengXian" panose="02010600030101010101" pitchFamily="2" charset="-122"/>
                <a:ea typeface="DengXian" panose="02010600030101010101" pitchFamily="2" charset="-122"/>
              </a:rPr>
              <a:t>Amalric</a:t>
            </a:r>
            <a:r>
              <a:rPr 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, M., &amp; </a:t>
            </a:r>
            <a:r>
              <a:rPr lang="en-US" sz="2400" dirty="0" err="1">
                <a:latin typeface="DengXian" panose="02010600030101010101" pitchFamily="2" charset="-122"/>
                <a:ea typeface="DengXian" panose="02010600030101010101" pitchFamily="2" charset="-122"/>
              </a:rPr>
              <a:t>Dehaene</a:t>
            </a:r>
            <a:r>
              <a:rPr 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, S. (2019). A distinct cortical network for mathematical knowledge in the human brain. </a:t>
            </a:r>
            <a:r>
              <a:rPr lang="en-US" sz="2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NeuroImage</a:t>
            </a:r>
            <a:r>
              <a:rPr 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, </a:t>
            </a:r>
            <a:r>
              <a:rPr lang="en-US" sz="2400" i="1" dirty="0">
                <a:latin typeface="DengXian" panose="02010600030101010101" pitchFamily="2" charset="-122"/>
                <a:ea typeface="DengXian" panose="02010600030101010101" pitchFamily="2" charset="-122"/>
              </a:rPr>
              <a:t>189</a:t>
            </a:r>
            <a:r>
              <a:rPr 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, 19-31.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err="1">
                <a:latin typeface="DengXian" panose="02010600030101010101" pitchFamily="2" charset="-122"/>
                <a:ea typeface="DengXian" panose="02010600030101010101" pitchFamily="2" charset="-122"/>
              </a:rPr>
              <a:t>Amalric</a:t>
            </a:r>
            <a:r>
              <a:rPr 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, M., &amp; </a:t>
            </a:r>
            <a:r>
              <a:rPr lang="en-US" sz="2400" dirty="0" err="1">
                <a:latin typeface="DengXian" panose="02010600030101010101" pitchFamily="2" charset="-122"/>
                <a:ea typeface="DengXian" panose="02010600030101010101" pitchFamily="2" charset="-122"/>
              </a:rPr>
              <a:t>Cantlon</a:t>
            </a:r>
            <a:r>
              <a:rPr 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, J. F. (2022). Common Neural Functions during Children's Learning from Naturalistic and Controlled Mathematics Paradigms. </a:t>
            </a:r>
            <a:r>
              <a:rPr lang="en-US" sz="2400" i="1" dirty="0">
                <a:latin typeface="DengXian" panose="02010600030101010101" pitchFamily="2" charset="-122"/>
                <a:ea typeface="DengXian" panose="02010600030101010101" pitchFamily="2" charset="-122"/>
              </a:rPr>
              <a:t>Journal of Cognitive Neuroscience</a:t>
            </a:r>
            <a:r>
              <a:rPr 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, 1-19. </a:t>
            </a:r>
          </a:p>
        </p:txBody>
      </p:sp>
    </p:spTree>
    <p:extLst>
      <p:ext uri="{BB962C8B-B14F-4D97-AF65-F5344CB8AC3E}">
        <p14:creationId xmlns:p14="http://schemas.microsoft.com/office/powerpoint/2010/main" val="1371199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1A36F3-1F37-4CA9-BBD9-97D4D81D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916A-150B-4C20-B50A-E7DAAA9AF66B}" type="slidenum">
              <a:rPr lang="zh-CN" altLang="en-US" smtClean="0"/>
              <a:t>12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1960577-B3FD-4CB1-B000-F50141DB880F}"/>
              </a:ext>
            </a:extLst>
          </p:cNvPr>
          <p:cNvCxnSpPr>
            <a:cxnSpLocks/>
          </p:cNvCxnSpPr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标题 2">
            <a:extLst>
              <a:ext uri="{FF2B5EF4-FFF2-40B4-BE49-F238E27FC236}">
                <a16:creationId xmlns:a16="http://schemas.microsoft.com/office/drawing/2014/main" id="{C0E620AD-6ADA-2C45-9807-ED049287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95" y="64602"/>
            <a:ext cx="3616567" cy="94482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Reflection</a:t>
            </a:r>
            <a:endParaRPr lang="zh-CN" altLang="en-US" dirty="0">
              <a:solidFill>
                <a:srgbClr val="C0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EED7-B898-2F49-8C2E-D2FC81CA6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21" y="1787970"/>
            <a:ext cx="7886700" cy="367153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zh-CN" altLang="en-US" sz="2400" dirty="0"/>
              <a:t>如何排除难度的混淆。最简单的数学 </a:t>
            </a:r>
            <a:r>
              <a:rPr lang="en-US" altLang="zh-CN" sz="2400" dirty="0"/>
              <a:t>vs.</a:t>
            </a:r>
            <a:r>
              <a:rPr lang="zh-CN" altLang="en-US" sz="2400" dirty="0"/>
              <a:t> 最难的非数学也获得高度相同的结果。</a:t>
            </a:r>
            <a:endParaRPr lang="en-US" altLang="zh-CN" sz="2400" dirty="0"/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zh-CN" altLang="en-US" sz="2400" dirty="0"/>
              <a:t>在该研究考察数学加工的基础上，或可进一步考察数学学习，比较不同领域的理解型学习</a:t>
            </a:r>
            <a:r>
              <a:rPr lang="en-US" altLang="zh-CN" sz="2400" dirty="0"/>
              <a:t>vs.</a:t>
            </a:r>
            <a:r>
              <a:rPr lang="zh-CN" altLang="en-US" sz="2400" dirty="0"/>
              <a:t>机械式学习。</a:t>
            </a:r>
            <a:endParaRPr lang="en-US" altLang="zh-CN" sz="2400" dirty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CN" altLang="en-US" sz="2000" dirty="0"/>
              <a:t>（理解型 </a:t>
            </a:r>
            <a:r>
              <a:rPr lang="en-US" altLang="zh-CN" sz="2000" dirty="0"/>
              <a:t>vs.</a:t>
            </a:r>
            <a:r>
              <a:rPr lang="zh-CN" altLang="en-US" sz="2000" dirty="0"/>
              <a:t> 机械式）</a:t>
            </a:r>
            <a:r>
              <a:rPr lang="en-US" altLang="zh-CN" sz="2000" dirty="0"/>
              <a:t>for</a:t>
            </a:r>
            <a:r>
              <a:rPr lang="zh-CN" altLang="en-US" sz="2000" dirty="0"/>
              <a:t> 数学 </a:t>
            </a:r>
            <a:r>
              <a:rPr lang="en-US" altLang="zh-CN" sz="2000" dirty="0"/>
              <a:t>vs.</a:t>
            </a:r>
            <a:r>
              <a:rPr lang="zh-CN" altLang="en-US" sz="2000" dirty="0"/>
              <a:t> 汉字。</a:t>
            </a:r>
            <a:endParaRPr lang="en-US" altLang="zh-CN" sz="2000" dirty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CN" altLang="en-US" sz="2000" dirty="0"/>
              <a:t>以回答理解型学习的脑机制是领域特异性的还是领域一般性的。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793549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1A36F3-1F37-4CA9-BBD9-97D4D81D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916A-150B-4C20-B50A-E7DAAA9AF66B}" type="slidenum">
              <a:rPr lang="zh-CN" altLang="en-US" smtClean="0"/>
              <a:t>13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1960577-B3FD-4CB1-B000-F50141DB880F}"/>
              </a:ext>
            </a:extLst>
          </p:cNvPr>
          <p:cNvCxnSpPr>
            <a:cxnSpLocks/>
          </p:cNvCxnSpPr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标题 2">
            <a:extLst>
              <a:ext uri="{FF2B5EF4-FFF2-40B4-BE49-F238E27FC236}">
                <a16:creationId xmlns:a16="http://schemas.microsoft.com/office/drawing/2014/main" id="{C0E620AD-6ADA-2C45-9807-ED049287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95" y="64602"/>
            <a:ext cx="3616567" cy="944820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补充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7FADBE2-203C-1E4D-91F4-3ADC7291C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30" y="1643182"/>
            <a:ext cx="5117139" cy="5032791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58F05-56B6-4649-9F8A-CC52BAAE36BB}"/>
              </a:ext>
            </a:extLst>
          </p:cNvPr>
          <p:cNvSpPr txBox="1">
            <a:spLocks/>
          </p:cNvSpPr>
          <p:nvPr/>
        </p:nvSpPr>
        <p:spPr>
          <a:xfrm>
            <a:off x="503634" y="1108661"/>
            <a:ext cx="8640366" cy="534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﻿Reproducible results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for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easy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math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vs.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difficult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non-match</a:t>
            </a:r>
          </a:p>
        </p:txBody>
      </p:sp>
    </p:spTree>
    <p:extLst>
      <p:ext uri="{BB962C8B-B14F-4D97-AF65-F5344CB8AC3E}">
        <p14:creationId xmlns:p14="http://schemas.microsoft.com/office/powerpoint/2010/main" val="354989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3639014-609E-425A-9BB4-A1C4D16F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Main</a:t>
            </a:r>
            <a:r>
              <a:rPr lang="zh-CN" altLang="en-US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Authors</a:t>
            </a:r>
            <a:endParaRPr lang="zh-CN" altLang="en-US" dirty="0">
              <a:solidFill>
                <a:srgbClr val="C0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1A36F3-1F37-4CA9-BBD9-97D4D81D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916A-150B-4C20-B50A-E7DAAA9AF66B}" type="slidenum">
              <a:rPr lang="zh-CN" altLang="en-US" smtClean="0"/>
              <a:t>2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1960577-B3FD-4CB1-B000-F50141DB880F}"/>
              </a:ext>
            </a:extLst>
          </p:cNvPr>
          <p:cNvCxnSpPr>
            <a:cxnSpLocks/>
          </p:cNvCxnSpPr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C06090F-1056-8449-B2C9-2BDA5FED090A}"/>
              </a:ext>
            </a:extLst>
          </p:cNvPr>
          <p:cNvSpPr txBox="1"/>
          <p:nvPr/>
        </p:nvSpPr>
        <p:spPr>
          <a:xfrm>
            <a:off x="441865" y="4086561"/>
            <a:ext cx="4130135" cy="129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1A1A1A"/>
                </a:solidFill>
                <a:latin typeface="Montserrat" panose="020F0502020204030204" pitchFamily="34" charset="0"/>
              </a:rPr>
              <a:t>﻿Marie </a:t>
            </a:r>
            <a:r>
              <a:rPr lang="en-US" b="1" dirty="0" err="1">
                <a:solidFill>
                  <a:srgbClr val="1A1A1A"/>
                </a:solidFill>
                <a:latin typeface="Montserrat" panose="020F0502020204030204" pitchFamily="34" charset="0"/>
              </a:rPr>
              <a:t>Amalric</a:t>
            </a:r>
            <a:r>
              <a:rPr lang="en-US" b="1" dirty="0">
                <a:solidFill>
                  <a:srgbClr val="1A1A1A"/>
                </a:solidFill>
                <a:latin typeface="Montserrat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zh-CN" altLang="en-US" b="1" dirty="0">
                <a:solidFill>
                  <a:srgbClr val="1A1A1A"/>
                </a:solidFill>
                <a:latin typeface="Montserrat" panose="020F0502020204030204" pitchFamily="34" charset="0"/>
              </a:rPr>
              <a:t>（玛丽</a:t>
            </a:r>
            <a:r>
              <a:rPr lang="en-US" altLang="zh-CN" b="1" dirty="0">
                <a:solidFill>
                  <a:srgbClr val="1A1A1A"/>
                </a:solidFill>
                <a:latin typeface="Montserrat" panose="020F0502020204030204" pitchFamily="34" charset="0"/>
              </a:rPr>
              <a:t>·</a:t>
            </a:r>
            <a:r>
              <a:rPr lang="zh-CN" altLang="en-US" b="1" dirty="0">
                <a:solidFill>
                  <a:srgbClr val="1A1A1A"/>
                </a:solidFill>
                <a:latin typeface="Montserrat" panose="020F0502020204030204" pitchFamily="34" charset="0"/>
              </a:rPr>
              <a:t>阿马里克）</a:t>
            </a:r>
            <a:endParaRPr lang="en-US" b="1" dirty="0">
              <a:solidFill>
                <a:srgbClr val="1A1A1A"/>
              </a:solidFill>
              <a:latin typeface="Montserrat" panose="020F050202020403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dirty="0">
                <a:solidFill>
                  <a:srgbClr val="1A1A1A"/>
                </a:solidFill>
                <a:latin typeface="Montserrat" panose="020F0502020204030204" pitchFamily="34" charset="0"/>
              </a:rPr>
              <a:t>﻿</a:t>
            </a:r>
            <a:r>
              <a:rPr lang="en-US" altLang="zh-CN" dirty="0">
                <a:solidFill>
                  <a:srgbClr val="1A1A1A"/>
                </a:solidFill>
                <a:latin typeface="Montserrat" panose="020F0502020204030204" pitchFamily="34" charset="0"/>
              </a:rPr>
              <a:t>Post-doc</a:t>
            </a:r>
          </a:p>
          <a:p>
            <a:pPr algn="ctr">
              <a:lnSpc>
                <a:spcPct val="110000"/>
              </a:lnSpc>
            </a:pPr>
            <a:r>
              <a:rPr lang="en-US" dirty="0">
                <a:solidFill>
                  <a:srgbClr val="1A1A1A"/>
                </a:solidFill>
                <a:latin typeface="Montserrat" panose="020F0502020204030204" pitchFamily="34" charset="0"/>
              </a:rPr>
              <a:t>Harvard University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3D398D-7FF2-8149-819D-5B5D1C5D4782}"/>
              </a:ext>
            </a:extLst>
          </p:cNvPr>
          <p:cNvSpPr txBox="1"/>
          <p:nvPr/>
        </p:nvSpPr>
        <p:spPr>
          <a:xfrm>
            <a:off x="802425" y="5389049"/>
            <a:ext cx="34795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1A1A"/>
                </a:solidFill>
                <a:latin typeface="Montserrat" panose="020F0502020204030204" pitchFamily="34" charset="0"/>
              </a:rPr>
              <a:t>how the human brain learns, represents, and manipulates abstract mathematical concepts.</a:t>
            </a:r>
            <a:endParaRPr lang="en-US" i="0" u="none" strike="noStrike" dirty="0">
              <a:solidFill>
                <a:srgbClr val="1A1A1A"/>
              </a:solidFill>
              <a:effectLst/>
              <a:latin typeface="Montserrat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F2E6BF-764B-9D45-AA1F-922CE9BFBB6C}"/>
              </a:ext>
            </a:extLst>
          </p:cNvPr>
          <p:cNvSpPr txBox="1"/>
          <p:nvPr/>
        </p:nvSpPr>
        <p:spPr>
          <a:xfrm>
            <a:off x="4963886" y="4086561"/>
            <a:ext cx="3788229" cy="129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1A1A1A"/>
                </a:solidFill>
                <a:latin typeface="Montserrat" panose="020F0502020204030204" pitchFamily="34" charset="0"/>
              </a:rPr>
              <a:t>﻿Stanislas </a:t>
            </a:r>
            <a:r>
              <a:rPr lang="en-US" b="1" dirty="0" err="1">
                <a:solidFill>
                  <a:srgbClr val="1A1A1A"/>
                </a:solidFill>
                <a:latin typeface="Montserrat" panose="020F0502020204030204" pitchFamily="34" charset="0"/>
              </a:rPr>
              <a:t>Dehaene</a:t>
            </a:r>
            <a:endParaRPr lang="en-US" b="1" dirty="0">
              <a:solidFill>
                <a:srgbClr val="1A1A1A"/>
              </a:solidFill>
              <a:latin typeface="Montserrat" panose="020F050202020403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b="1" dirty="0">
                <a:solidFill>
                  <a:srgbClr val="1A1A1A"/>
                </a:solidFill>
                <a:latin typeface="Montserrat" panose="020F0502020204030204" pitchFamily="34" charset="0"/>
              </a:rPr>
              <a:t>（斯坦尼斯拉斯</a:t>
            </a:r>
            <a:r>
              <a:rPr lang="en-US" altLang="zh-CN" b="1" dirty="0">
                <a:solidFill>
                  <a:srgbClr val="1A1A1A"/>
                </a:solidFill>
                <a:latin typeface="Montserrat" panose="020F0502020204030204" pitchFamily="34" charset="0"/>
              </a:rPr>
              <a:t>·</a:t>
            </a:r>
            <a:r>
              <a:rPr lang="zh-CN" altLang="en-US" b="1" dirty="0">
                <a:solidFill>
                  <a:srgbClr val="1A1A1A"/>
                </a:solidFill>
                <a:latin typeface="Montserrat" panose="020F0502020204030204" pitchFamily="34" charset="0"/>
              </a:rPr>
              <a:t>迪昂）</a:t>
            </a:r>
            <a:endParaRPr lang="en-US" b="1" dirty="0">
              <a:solidFill>
                <a:srgbClr val="1A1A1A"/>
              </a:solidFill>
              <a:latin typeface="Montserrat" panose="020F050202020403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zh-CN" dirty="0">
                <a:solidFill>
                  <a:srgbClr val="1A1A1A"/>
                </a:solidFill>
                <a:latin typeface="Montserrat" panose="020F0502020204030204" pitchFamily="34" charset="0"/>
              </a:rPr>
              <a:t>Prof.</a:t>
            </a:r>
            <a:r>
              <a:rPr lang="zh-CN" altLang="en-US" dirty="0">
                <a:solidFill>
                  <a:srgbClr val="1A1A1A"/>
                </a:solidFill>
                <a:latin typeface="Montserrat" panose="020F0502020204030204" pitchFamily="34" charset="0"/>
              </a:rPr>
              <a:t>，法国科学院院士</a:t>
            </a:r>
            <a:endParaRPr lang="en-US" altLang="zh-CN" dirty="0">
              <a:solidFill>
                <a:srgbClr val="1A1A1A"/>
              </a:solidFill>
              <a:latin typeface="Montserrat" panose="020F050202020403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dirty="0" err="1">
                <a:solidFill>
                  <a:srgbClr val="1A1A1A"/>
                </a:solidFill>
                <a:latin typeface="Montserrat" panose="020F0502020204030204" pitchFamily="34" charset="0"/>
              </a:rPr>
              <a:t>Collège</a:t>
            </a:r>
            <a:r>
              <a:rPr lang="en-US" dirty="0">
                <a:solidFill>
                  <a:srgbClr val="1A1A1A"/>
                </a:solidFill>
                <a:latin typeface="Montserrat" panose="020F0502020204030204" pitchFamily="34" charset="0"/>
              </a:rPr>
              <a:t> de France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B3DD17-E35D-7841-87D5-E6AD9B86BDD7}"/>
              </a:ext>
            </a:extLst>
          </p:cNvPr>
          <p:cNvSpPr txBox="1"/>
          <p:nvPr/>
        </p:nvSpPr>
        <p:spPr>
          <a:xfrm>
            <a:off x="5280248" y="5512758"/>
            <a:ext cx="3235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1A1A1A"/>
                </a:solidFill>
                <a:latin typeface="Montserrat" panose="020F0502020204030204" pitchFamily="34" charset="0"/>
              </a:rPr>
              <a:t>阅读、计算、推理、意识</a:t>
            </a:r>
            <a:endParaRPr lang="en-US" dirty="0">
              <a:solidFill>
                <a:srgbClr val="1A1A1A"/>
              </a:solidFill>
              <a:latin typeface="Montserrat" panose="020F0502020204030204" pitchFamily="34" charset="0"/>
            </a:endParaRPr>
          </a:p>
        </p:txBody>
      </p:sp>
      <p:pic>
        <p:nvPicPr>
          <p:cNvPr id="2" name="Picture 2" descr="Ma photo">
            <a:extLst>
              <a:ext uri="{FF2B5EF4-FFF2-40B4-BE49-F238E27FC236}">
                <a16:creationId xmlns:a16="http://schemas.microsoft.com/office/drawing/2014/main" id="{2718762E-E742-694B-8E05-8C8731DF6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25" y="1379564"/>
            <a:ext cx="2949923" cy="2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1FB8108-87E7-DD4A-BE07-D11B2A3DA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580" y="1304484"/>
            <a:ext cx="2737737" cy="273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12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1A36F3-1F37-4CA9-BBD9-97D4D81D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916A-150B-4C20-B50A-E7DAAA9AF66B}" type="slidenum">
              <a:rPr lang="zh-CN" altLang="en-US" smtClean="0"/>
              <a:t>3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1960577-B3FD-4CB1-B000-F50141DB880F}"/>
              </a:ext>
            </a:extLst>
          </p:cNvPr>
          <p:cNvCxnSpPr>
            <a:cxnSpLocks/>
          </p:cNvCxnSpPr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A39C73-824F-E64A-8F0D-D60521FE8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08" y="1325768"/>
            <a:ext cx="8237394" cy="50887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﻿The origins of human abilities for mathematics are debated: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en-US" sz="26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evolutionarily ancient</a:t>
            </a:r>
            <a:r>
              <a:rPr lang="zh-CN" altLang="en-US" sz="26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brain circuits for number and space </a:t>
            </a:r>
            <a:r>
              <a:rPr lang="en-US" altLang="zh-CN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(﻿</a:t>
            </a:r>
            <a:r>
              <a:rPr lang="en-US" altLang="zh-CN" sz="2000" dirty="0" err="1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Dehaene</a:t>
            </a:r>
            <a:r>
              <a:rPr lang="en-US" altLang="zh-CN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zh-CN" altLang="en-US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2011;</a:t>
            </a:r>
            <a:r>
              <a:rPr lang="zh-CN" altLang="en-US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﻿Dillon</a:t>
            </a:r>
            <a:r>
              <a:rPr lang="zh-CN" altLang="en-US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et</a:t>
            </a:r>
            <a:r>
              <a:rPr lang="zh-CN" altLang="en-US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al.,</a:t>
            </a:r>
            <a:r>
              <a:rPr lang="zh-CN" altLang="en-US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2013</a:t>
            </a:r>
            <a:r>
              <a:rPr lang="zh-CN" altLang="en-US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).</a:t>
            </a:r>
            <a:endParaRPr lang="en-US" sz="2000" dirty="0"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en-US" sz="26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language competence</a:t>
            </a:r>
            <a:r>
              <a:rPr lang="zh-CN" altLang="en-US" sz="26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(i.e.,</a:t>
            </a:r>
            <a:r>
              <a:rPr lang="zh-CN" altLang="en-US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﻿Chomsky,</a:t>
            </a:r>
            <a:r>
              <a:rPr lang="zh-CN" altLang="en-US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2006).</a:t>
            </a:r>
            <a:endParaRPr lang="en-US" sz="2000" dirty="0"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8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﻿</a:t>
            </a:r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H</a:t>
            </a:r>
            <a:r>
              <a:rPr lang="en-US" sz="28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owever, number concepts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are too simple to be representative of advanced mathematics.</a:t>
            </a:r>
          </a:p>
        </p:txBody>
      </p:sp>
      <p:sp>
        <p:nvSpPr>
          <p:cNvPr id="15" name="标题 2">
            <a:extLst>
              <a:ext uri="{FF2B5EF4-FFF2-40B4-BE49-F238E27FC236}">
                <a16:creationId xmlns:a16="http://schemas.microsoft.com/office/drawing/2014/main" id="{C0E620AD-6ADA-2C45-9807-ED049287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Research</a:t>
            </a:r>
            <a:r>
              <a:rPr lang="zh-CN" altLang="en-US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gap</a:t>
            </a:r>
            <a:endParaRPr lang="zh-CN" altLang="en-US" dirty="0">
              <a:solidFill>
                <a:srgbClr val="C00000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340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1A36F3-1F37-4CA9-BBD9-97D4D81D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916A-150B-4C20-B50A-E7DAAA9AF66B}" type="slidenum">
              <a:rPr lang="zh-CN" altLang="en-US" smtClean="0"/>
              <a:t>4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1960577-B3FD-4CB1-B000-F50141DB880F}"/>
              </a:ext>
            </a:extLst>
          </p:cNvPr>
          <p:cNvCxnSpPr>
            <a:cxnSpLocks/>
          </p:cNvCxnSpPr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标题 2">
            <a:extLst>
              <a:ext uri="{FF2B5EF4-FFF2-40B4-BE49-F238E27FC236}">
                <a16:creationId xmlns:a16="http://schemas.microsoft.com/office/drawing/2014/main" id="{C0E620AD-6ADA-2C45-9807-ED049287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Main</a:t>
            </a:r>
            <a:r>
              <a:rPr lang="zh-CN" altLang="en-US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Methods</a:t>
            </a:r>
            <a:endParaRPr lang="zh-CN" altLang="en-US" dirty="0">
              <a:solidFill>
                <a:srgbClr val="C0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EE0456D-FC68-B342-9933-6DE40B31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04" y="1108661"/>
            <a:ext cx="7963807" cy="17223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Participants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altLang="zh-CN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15</a:t>
            </a:r>
            <a:r>
              <a:rPr lang="zh-CN" altLang="en-US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﻿professional</a:t>
            </a:r>
            <a:r>
              <a:rPr lang="zh-CN" altLang="en-US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mathematicians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0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﻿15 were humanities specialists</a:t>
            </a:r>
          </a:p>
          <a:p>
            <a:pPr>
              <a:lnSpc>
                <a:spcPct val="100000"/>
              </a:lnSpc>
            </a:pP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Tasks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in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MRI</a:t>
            </a:r>
            <a:endParaRPr lang="en-US" sz="2400" b="1" dirty="0"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61923-D1B3-4842-AE1E-F682CEE32F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22"/>
          <a:stretch/>
        </p:blipFill>
        <p:spPr>
          <a:xfrm>
            <a:off x="613577" y="2767905"/>
            <a:ext cx="7839737" cy="1881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7A968C-4F2B-4945-82DD-18664F9EBDB5}"/>
              </a:ext>
            </a:extLst>
          </p:cNvPr>
          <p:cNvSpPr txBox="1"/>
          <p:nvPr/>
        </p:nvSpPr>
        <p:spPr>
          <a:xfrm>
            <a:off x="551541" y="4740879"/>
            <a:ext cx="7963807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Math</a:t>
            </a:r>
            <a:r>
              <a:rPr lang="zh-CN" altLang="en-US" sz="16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16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meaningful</a:t>
            </a:r>
            <a:r>
              <a:rPr lang="zh-CN" altLang="en-US" sz="16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(True</a:t>
            </a:r>
            <a:r>
              <a:rPr lang="zh-CN" alt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or</a:t>
            </a:r>
            <a:r>
              <a:rPr lang="zh-CN" alt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False):</a:t>
            </a:r>
            <a:r>
              <a:rPr lang="zh-CN" alt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﻿</a:t>
            </a:r>
            <a:r>
              <a:rPr lang="en-US" sz="1600" dirty="0">
                <a:latin typeface="DengXian" panose="02010600030101010101" pitchFamily="2" charset="-122"/>
                <a:ea typeface="DengXian" panose="02010600030101010101" pitchFamily="2" charset="-122"/>
              </a:rPr>
              <a:t>A finite le</a:t>
            </a:r>
            <a:r>
              <a:rPr lang="en-US" altLang="zh-CN" sz="1600" dirty="0">
                <a:latin typeface="DengXian" panose="02010600030101010101" pitchFamily="2" charset="-122"/>
                <a:ea typeface="DengXian" panose="02010600030101010101" pitchFamily="2" charset="-122"/>
              </a:rPr>
              <a:t>ft</a:t>
            </a:r>
            <a:r>
              <a:rPr lang="en-US" sz="1600" dirty="0">
                <a:latin typeface="DengXian" panose="02010600030101010101" pitchFamily="2" charset="-122"/>
                <a:ea typeface="DengXian" panose="02010600030101010101" pitchFamily="2" charset="-122"/>
              </a:rPr>
              <a:t>-invariant measure over a compact group</a:t>
            </a:r>
            <a:r>
              <a:rPr lang="zh-CN" altLang="en-US" sz="16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1600" dirty="0">
                <a:latin typeface="DengXian" panose="02010600030101010101" pitchFamily="2" charset="-122"/>
                <a:ea typeface="DengXian" panose="02010600030101010101" pitchFamily="2" charset="-122"/>
              </a:rPr>
              <a:t>	</a:t>
            </a:r>
            <a:r>
              <a:rPr lang="en-US" sz="1600" dirty="0">
                <a:latin typeface="DengXian" panose="02010600030101010101" pitchFamily="2" charset="-122"/>
                <a:ea typeface="DengXian" panose="02010600030101010101" pitchFamily="2" charset="-122"/>
              </a:rPr>
              <a:t>is bi-invariant</a:t>
            </a:r>
            <a:r>
              <a:rPr lang="en-US" altLang="zh-CN" sz="1600" dirty="0"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</a:p>
          <a:p>
            <a:r>
              <a:rPr lang="en-US" altLang="zh-CN" sz="16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﻿Non-Math</a:t>
            </a:r>
            <a:r>
              <a:rPr lang="zh-CN" altLang="en-US" sz="16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(True</a:t>
            </a:r>
            <a:r>
              <a:rPr lang="zh-CN" alt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or</a:t>
            </a:r>
            <a:r>
              <a:rPr lang="zh-CN" alt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False):</a:t>
            </a:r>
            <a:r>
              <a:rPr lang="zh-CN" altLang="en-US" sz="16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1600" dirty="0">
                <a:latin typeface="DengXian" panose="02010600030101010101" pitchFamily="2" charset="-122"/>
                <a:ea typeface="DengXian" panose="02010600030101010101" pitchFamily="2" charset="-122"/>
              </a:rPr>
              <a:t>in ancient Greece, a citizen who could not pay his debts was 	made a slave.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238A40-F5B3-C642-9536-01E31D56FD4D}"/>
              </a:ext>
            </a:extLst>
          </p:cNvPr>
          <p:cNvSpPr txBox="1"/>
          <p:nvPr/>
        </p:nvSpPr>
        <p:spPr>
          <a:xfrm>
            <a:off x="534776" y="5871885"/>
            <a:ext cx="796380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Math</a:t>
            </a:r>
            <a:r>
              <a:rPr lang="zh-CN" altLang="en-US" sz="16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16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meaningles</a:t>
            </a:r>
            <a:r>
              <a:rPr lang="en-US" altLang="zh-CN" sz="1600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s</a:t>
            </a:r>
            <a:r>
              <a:rPr lang="en-US" altLang="zh-CN" sz="160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sz="16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1600" dirty="0">
                <a:latin typeface="DengXian" panose="02010600030101010101" pitchFamily="2" charset="-122"/>
                <a:ea typeface="DengXian" panose="02010600030101010101" pitchFamily="2" charset="-122"/>
              </a:rPr>
              <a:t>In finite measure, the series expansion of the roots of a</a:t>
            </a:r>
            <a:r>
              <a:rPr lang="zh-CN" altLang="en-US" sz="16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1600" dirty="0">
                <a:latin typeface="DengXian" panose="02010600030101010101" pitchFamily="2" charset="-122"/>
                <a:ea typeface="DengXian" panose="02010600030101010101" pitchFamily="2" charset="-122"/>
              </a:rPr>
              <a:t>holomorphic</a:t>
            </a:r>
            <a:r>
              <a:rPr lang="zh-CN" altLang="en-US" sz="16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1600" dirty="0">
                <a:latin typeface="DengXian" panose="02010600030101010101" pitchFamily="2" charset="-122"/>
                <a:ea typeface="DengXian" panose="02010600030101010101" pitchFamily="2" charset="-122"/>
              </a:rPr>
              <a:t>	</a:t>
            </a:r>
            <a:r>
              <a:rPr lang="en-US" sz="1600" dirty="0">
                <a:latin typeface="DengXian" panose="02010600030101010101" pitchFamily="2" charset="-122"/>
                <a:ea typeface="DengXian" panose="02010600030101010101" pitchFamily="2" charset="-122"/>
              </a:rPr>
              <a:t>map</a:t>
            </a:r>
            <a:r>
              <a:rPr lang="zh-CN" altLang="en-US" sz="16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1600" dirty="0">
                <a:latin typeface="DengXian" panose="02010600030101010101" pitchFamily="2" charset="-122"/>
                <a:ea typeface="DengXian" panose="02010600030101010101" pitchFamily="2" charset="-122"/>
              </a:rPr>
              <a:t>is reflexive</a:t>
            </a:r>
            <a:r>
              <a:rPr lang="en-US" altLang="zh-CN" sz="1600" dirty="0"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</a:p>
          <a:p>
            <a:r>
              <a:rPr lang="en-US" altLang="zh-CN" sz="16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Non-Math</a:t>
            </a:r>
            <a:r>
              <a:rPr lang="zh-CN" altLang="en-US" sz="16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16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meaningles</a:t>
            </a:r>
            <a:r>
              <a:rPr lang="en-US" altLang="zh-CN" sz="1600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s</a:t>
            </a:r>
            <a:r>
              <a:rPr lang="en-US" altLang="zh-CN" sz="160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sz="16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1600" dirty="0">
                <a:latin typeface="DengXian" panose="02010600030101010101" pitchFamily="2" charset="-122"/>
                <a:ea typeface="DengXian" panose="02010600030101010101" pitchFamily="2" charset="-122"/>
              </a:rPr>
              <a:t>Every indebted green beans have a scientific background.</a:t>
            </a:r>
          </a:p>
        </p:txBody>
      </p:sp>
    </p:spTree>
    <p:extLst>
      <p:ext uri="{BB962C8B-B14F-4D97-AF65-F5344CB8AC3E}">
        <p14:creationId xmlns:p14="http://schemas.microsoft.com/office/powerpoint/2010/main" val="343125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1A36F3-1F37-4CA9-BBD9-97D4D81D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916A-150B-4C20-B50A-E7DAAA9AF66B}" type="slidenum">
              <a:rPr lang="zh-CN" altLang="en-US" smtClean="0"/>
              <a:t>5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1960577-B3FD-4CB1-B000-F50141DB880F}"/>
              </a:ext>
            </a:extLst>
          </p:cNvPr>
          <p:cNvCxnSpPr>
            <a:cxnSpLocks/>
          </p:cNvCxnSpPr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标题 2">
            <a:extLst>
              <a:ext uri="{FF2B5EF4-FFF2-40B4-BE49-F238E27FC236}">
                <a16:creationId xmlns:a16="http://schemas.microsoft.com/office/drawing/2014/main" id="{C0E620AD-6ADA-2C45-9807-ED049287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+mn-lt"/>
              </a:rPr>
              <a:t>Result</a:t>
            </a:r>
            <a:r>
              <a:rPr lang="en-US" altLang="zh-CN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s</a:t>
            </a:r>
            <a:endParaRPr lang="zh-CN" altLang="en-US" dirty="0">
              <a:solidFill>
                <a:srgbClr val="C00000"/>
              </a:solidFill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42F015-2F84-6F4A-989D-736F19B57B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45"/>
          <a:stretch/>
        </p:blipFill>
        <p:spPr>
          <a:xfrm>
            <a:off x="400424" y="1906982"/>
            <a:ext cx="3762190" cy="201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8895CE-68C7-6E41-9771-63916AD4D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1"/>
          <a:stretch/>
        </p:blipFill>
        <p:spPr>
          <a:xfrm>
            <a:off x="400423" y="4024956"/>
            <a:ext cx="3762189" cy="24766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333553-3711-7644-8EB5-B424B9381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11" y="2348396"/>
            <a:ext cx="3331083" cy="43260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A7F2EC-8811-D44F-959C-114701152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37" y="210417"/>
            <a:ext cx="2389356" cy="265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4344F7-EBDE-7F4F-BBF1-E1CBB4661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926" y="3717687"/>
            <a:ext cx="1117600" cy="15875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F69514-1FCA-E140-97FD-A377A3A9E9AF}"/>
              </a:ext>
            </a:extLst>
          </p:cNvPr>
          <p:cNvCxnSpPr>
            <a:cxnSpLocks/>
          </p:cNvCxnSpPr>
          <p:nvPr/>
        </p:nvCxnSpPr>
        <p:spPr>
          <a:xfrm flipH="1">
            <a:off x="1949824" y="1716098"/>
            <a:ext cx="304799" cy="4537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5C3A16B-783C-9649-AA59-928B27BF5192}"/>
              </a:ext>
            </a:extLst>
          </p:cNvPr>
          <p:cNvCxnSpPr>
            <a:cxnSpLocks/>
          </p:cNvCxnSpPr>
          <p:nvPr/>
        </p:nvCxnSpPr>
        <p:spPr>
          <a:xfrm flipH="1" flipV="1">
            <a:off x="2093076" y="2476727"/>
            <a:ext cx="161547" cy="6205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2E84E1-20CE-164E-8C51-034500508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34" y="1108661"/>
            <a:ext cx="5752025" cy="5368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Disassociation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for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math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256706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1A36F3-1F37-4CA9-BBD9-97D4D81D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916A-150B-4C20-B50A-E7DAAA9AF66B}" type="slidenum">
              <a:rPr lang="zh-CN" altLang="en-US" smtClean="0"/>
              <a:t>6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1960577-B3FD-4CB1-B000-F50141DB880F}"/>
              </a:ext>
            </a:extLst>
          </p:cNvPr>
          <p:cNvCxnSpPr>
            <a:cxnSpLocks/>
          </p:cNvCxnSpPr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标题 2">
            <a:extLst>
              <a:ext uri="{FF2B5EF4-FFF2-40B4-BE49-F238E27FC236}">
                <a16:creationId xmlns:a16="http://schemas.microsoft.com/office/drawing/2014/main" id="{C0E620AD-6ADA-2C45-9807-ED049287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+mn-lt"/>
              </a:rPr>
              <a:t>Result</a:t>
            </a:r>
            <a:r>
              <a:rPr lang="en-US" altLang="zh-CN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s</a:t>
            </a:r>
            <a:endParaRPr lang="zh-CN" altLang="en-US" dirty="0">
              <a:solidFill>
                <a:srgbClr val="C00000"/>
              </a:solidFill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0B3FF-B8BD-0D43-9E17-12E5AF970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63" y="1595863"/>
            <a:ext cx="5405381" cy="502072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ED49EC-F2BE-7048-A07A-541870958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34" y="1108661"/>
            <a:ext cx="5752025" cy="5368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Disassociation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for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math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1009531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1A36F3-1F37-4CA9-BBD9-97D4D81D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916A-150B-4C20-B50A-E7DAAA9AF66B}" type="slidenum">
              <a:rPr lang="zh-CN" altLang="en-US" smtClean="0"/>
              <a:t>7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1960577-B3FD-4CB1-B000-F50141DB880F}"/>
              </a:ext>
            </a:extLst>
          </p:cNvPr>
          <p:cNvCxnSpPr>
            <a:cxnSpLocks/>
          </p:cNvCxnSpPr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标题 2">
            <a:extLst>
              <a:ext uri="{FF2B5EF4-FFF2-40B4-BE49-F238E27FC236}">
                <a16:creationId xmlns:a16="http://schemas.microsoft.com/office/drawing/2014/main" id="{C0E620AD-6ADA-2C45-9807-ED049287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+mn-lt"/>
              </a:rPr>
              <a:t>Result</a:t>
            </a:r>
            <a:r>
              <a:rPr lang="en-US" altLang="zh-CN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s</a:t>
            </a:r>
            <a:endParaRPr lang="zh-CN" altLang="en-US" dirty="0">
              <a:solidFill>
                <a:srgbClr val="C00000"/>
              </a:solidFill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DA9E6-0D9A-6045-91AA-D0B8AFDC1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63" y="1645474"/>
            <a:ext cx="5490455" cy="50623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FAE87E-10C0-1748-ADC2-745DCD5B9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34" y="1108661"/>
            <a:ext cx="7856595" cy="5345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﻿Commonalities of the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four mathematical domains</a:t>
            </a:r>
          </a:p>
        </p:txBody>
      </p:sp>
    </p:spTree>
    <p:extLst>
      <p:ext uri="{BB962C8B-B14F-4D97-AF65-F5344CB8AC3E}">
        <p14:creationId xmlns:p14="http://schemas.microsoft.com/office/powerpoint/2010/main" val="404287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1A36F3-1F37-4CA9-BBD9-97D4D81D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916A-150B-4C20-B50A-E7DAAA9AF66B}" type="slidenum">
              <a:rPr lang="zh-CN" altLang="en-US" smtClean="0"/>
              <a:t>8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1960577-B3FD-4CB1-B000-F50141DB880F}"/>
              </a:ext>
            </a:extLst>
          </p:cNvPr>
          <p:cNvCxnSpPr>
            <a:cxnSpLocks/>
          </p:cNvCxnSpPr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标题 2">
            <a:extLst>
              <a:ext uri="{FF2B5EF4-FFF2-40B4-BE49-F238E27FC236}">
                <a16:creationId xmlns:a16="http://schemas.microsoft.com/office/drawing/2014/main" id="{C0E620AD-6ADA-2C45-9807-ED049287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+mn-lt"/>
              </a:rPr>
              <a:t>Result</a:t>
            </a:r>
            <a:r>
              <a:rPr lang="en-US" altLang="zh-CN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s</a:t>
            </a:r>
            <a:endParaRPr lang="zh-CN" altLang="en-US" dirty="0">
              <a:solidFill>
                <a:srgbClr val="C00000"/>
              </a:solidFill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7D63E-7889-C848-B6FB-5963DB8E6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812405"/>
            <a:ext cx="7518400" cy="44196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47D7B1-882C-D344-9B34-D02E684E9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34" y="1108661"/>
            <a:ext cx="8362409" cy="5345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Recruiting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regions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of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basic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match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for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advanced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match</a:t>
            </a:r>
          </a:p>
        </p:txBody>
      </p:sp>
    </p:spTree>
    <p:extLst>
      <p:ext uri="{BB962C8B-B14F-4D97-AF65-F5344CB8AC3E}">
        <p14:creationId xmlns:p14="http://schemas.microsoft.com/office/powerpoint/2010/main" val="307375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1960577-B3FD-4CB1-B000-F50141DB880F}"/>
              </a:ext>
            </a:extLst>
          </p:cNvPr>
          <p:cNvCxnSpPr>
            <a:cxnSpLocks/>
          </p:cNvCxnSpPr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标题 2">
            <a:extLst>
              <a:ext uri="{FF2B5EF4-FFF2-40B4-BE49-F238E27FC236}">
                <a16:creationId xmlns:a16="http://schemas.microsoft.com/office/drawing/2014/main" id="{C0E620AD-6ADA-2C45-9807-ED049287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+mn-lt"/>
              </a:rPr>
              <a:t>Result</a:t>
            </a:r>
            <a:r>
              <a:rPr lang="en-US" altLang="zh-CN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s</a:t>
            </a:r>
            <a:endParaRPr lang="zh-CN" altLang="en-US" dirty="0">
              <a:solidFill>
                <a:srgbClr val="C00000"/>
              </a:solidFill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C6CB10-3859-6243-A663-31E06692F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46" y="1650731"/>
            <a:ext cx="4561254" cy="5207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B51BE3-237D-404C-A1AA-317126862E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2093"/>
          <a:stretch/>
        </p:blipFill>
        <p:spPr>
          <a:xfrm>
            <a:off x="660291" y="2597604"/>
            <a:ext cx="2944555" cy="2223885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1A36F3-1F37-4CA9-BBD9-97D4D81D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916A-150B-4C20-B50A-E7DAAA9AF66B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4DC056-9CC3-F947-A7A0-2555A712F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34" y="1108661"/>
            <a:ext cx="8362409" cy="5345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Recruiting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regions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of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basic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match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for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advanced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match</a:t>
            </a:r>
          </a:p>
        </p:txBody>
      </p:sp>
    </p:spTree>
    <p:extLst>
      <p:ext uri="{BB962C8B-B14F-4D97-AF65-F5344CB8AC3E}">
        <p14:creationId xmlns:p14="http://schemas.microsoft.com/office/powerpoint/2010/main" val="667760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28326</TotalTime>
  <Words>554</Words>
  <Application>Microsoft Macintosh PowerPoint</Application>
  <PresentationFormat>On-screen Show (4:3)</PresentationFormat>
  <Paragraphs>90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等线</vt:lpstr>
      <vt:lpstr>黑体</vt:lpstr>
      <vt:lpstr>华文隶书</vt:lpstr>
      <vt:lpstr>Arial</vt:lpstr>
      <vt:lpstr>Calibri</vt:lpstr>
      <vt:lpstr>Calibri Light</vt:lpstr>
      <vt:lpstr>Montserrat</vt:lpstr>
      <vt:lpstr>Wingdings</vt:lpstr>
      <vt:lpstr>Office 主题</vt:lpstr>
      <vt:lpstr>PowerPoint Presentation</vt:lpstr>
      <vt:lpstr>Main Authors</vt:lpstr>
      <vt:lpstr>Research gap</vt:lpstr>
      <vt:lpstr>Main Methods</vt:lpstr>
      <vt:lpstr>Results</vt:lpstr>
      <vt:lpstr>Results</vt:lpstr>
      <vt:lpstr>Results</vt:lpstr>
      <vt:lpstr>Results</vt:lpstr>
      <vt:lpstr>Results</vt:lpstr>
      <vt:lpstr>Conclusion</vt:lpstr>
      <vt:lpstr>Further reading</vt:lpstr>
      <vt:lpstr>Reflection</vt:lpstr>
      <vt:lpstr>补充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欢迎全国妇联儿童部部长一行来访</dc:title>
  <dc:creator>langlang</dc:creator>
  <cp:lastModifiedBy>吴 俊杰</cp:lastModifiedBy>
  <cp:revision>867</cp:revision>
  <dcterms:created xsi:type="dcterms:W3CDTF">2016-03-10T03:05:03Z</dcterms:created>
  <dcterms:modified xsi:type="dcterms:W3CDTF">2022-03-27T09:52:04Z</dcterms:modified>
</cp:coreProperties>
</file>