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4" r:id="rId3"/>
    <p:sldId id="690" r:id="rId4"/>
    <p:sldId id="699" r:id="rId5"/>
    <p:sldId id="703" r:id="rId6"/>
    <p:sldId id="698" r:id="rId7"/>
    <p:sldId id="692" r:id="rId8"/>
    <p:sldId id="694" r:id="rId9"/>
    <p:sldId id="693" r:id="rId10"/>
    <p:sldId id="691" r:id="rId11"/>
    <p:sldId id="702" r:id="rId12"/>
    <p:sldId id="695" r:id="rId13"/>
    <p:sldId id="696" r:id="rId14"/>
    <p:sldId id="69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/>
    <p:restoredTop sz="85149" autoAdjust="0"/>
  </p:normalViewPr>
  <p:slideViewPr>
    <p:cSldViewPr snapToGrid="0">
      <p:cViewPr varScale="1">
        <p:scale>
          <a:sx n="88" d="100"/>
          <a:sy n="88" d="100"/>
        </p:scale>
        <p:origin x="864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1B318511-24B4-4CA3-8572-C3E9822C78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E3A9215-65A6-4203-B6DD-580D856C69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79C07-8269-44F9-8B15-539F53D6D7A6}" type="datetime1">
              <a:rPr lang="zh-CN" altLang="en-US" smtClean="0"/>
              <a:t>2022/3/28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798B6D6-E745-4CC7-AE14-44BD96B469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7F8C159-D679-457F-8CCE-D881724A15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E8737-853B-4907-B7C1-5106AF328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689153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5D6CE-0B47-4645-8D62-D7FE19C3CC8F}" type="datetime1">
              <a:rPr lang="zh-CN" altLang="en-US" smtClean="0"/>
              <a:t>2022/3/28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098ED-BD36-462C-943F-F0B22DC2B8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34381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3680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92337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4607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2881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25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6593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704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7353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734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0480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255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2477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8098ED-BD36-462C-943F-F0B22DC2B889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7B28D6-12B8-4C74-AFA6-70FFFEFCB47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CE8342-535C-4A7E-9BDA-B2630868A929}" type="datetime1">
              <a:rPr lang="zh-CN" altLang="en-US" smtClean="0"/>
              <a:t>2022/3/28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7573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2488600"/>
            <a:ext cx="6858000" cy="14901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8" name="标题 1"/>
          <p:cNvSpPr txBox="1">
            <a:spLocks/>
          </p:cNvSpPr>
          <p:nvPr userDrawn="1"/>
        </p:nvSpPr>
        <p:spPr>
          <a:xfrm>
            <a:off x="685800" y="1602197"/>
            <a:ext cx="77724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zh-CN" altLang="en-US" sz="4400" b="1" dirty="0">
              <a:solidFill>
                <a:schemeClr val="bg1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410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261" y="136524"/>
            <a:ext cx="6595110" cy="798656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63535"/>
            <a:ext cx="7886700" cy="4913428"/>
          </a:xfrm>
        </p:spPr>
        <p:txBody>
          <a:bodyPr/>
          <a:lstStyle>
            <a:lvl1pPr>
              <a:lnSpc>
                <a:spcPct val="130000"/>
              </a:lnSpc>
              <a:spcBef>
                <a:spcPts val="600"/>
              </a:spcBef>
              <a:defRPr sz="2600"/>
            </a:lvl1pPr>
            <a:lvl2pPr>
              <a:lnSpc>
                <a:spcPct val="130000"/>
              </a:lnSpc>
              <a:spcBef>
                <a:spcPts val="600"/>
              </a:spcBef>
              <a:defRPr/>
            </a:lvl2pPr>
            <a:lvl3pPr>
              <a:lnSpc>
                <a:spcPct val="130000"/>
              </a:lnSpc>
              <a:spcBef>
                <a:spcPts val="600"/>
              </a:spcBef>
              <a:defRPr/>
            </a:lvl3pPr>
            <a:lvl4pPr>
              <a:lnSpc>
                <a:spcPct val="130000"/>
              </a:lnSpc>
              <a:spcBef>
                <a:spcPts val="600"/>
              </a:spcBef>
              <a:defRPr/>
            </a:lvl4pPr>
            <a:lvl5pPr>
              <a:lnSpc>
                <a:spcPct val="13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FD4AA14-2209-46A2-A6AF-D6A25CB47641}" type="datetime1">
              <a:rPr lang="zh-CN" altLang="en-US" smtClean="0"/>
              <a:pPr/>
              <a:t>2022/3/28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64657" y="6414540"/>
            <a:ext cx="701386" cy="36512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5E07916A-150B-4C20-B50A-E7DAAA9AF66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91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54CDF-C183-4C22-B862-239D0EA47658}" type="datetime1">
              <a:rPr lang="zh-CN" altLang="en-US" smtClean="0"/>
              <a:t>2022/3/28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7916A-150B-4C20-B50A-E7DAAA9AF66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81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F609879-8A89-4918-AB22-11703030ADDD}"/>
              </a:ext>
            </a:extLst>
          </p:cNvPr>
          <p:cNvSpPr txBox="1"/>
          <p:nvPr/>
        </p:nvSpPr>
        <p:spPr>
          <a:xfrm>
            <a:off x="5718629" y="5829334"/>
            <a:ext cx="29168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等线" panose="02010600030101010101" pitchFamily="2" charset="-122"/>
                <a:ea typeface="等线" panose="02010600030101010101" pitchFamily="2" charset="-122"/>
              </a:rPr>
              <a:t>吴俊杰</a:t>
            </a:r>
            <a:endParaRPr lang="en-US" altLang="zh-CN" sz="24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/>
            <a:r>
              <a:rPr lang="en-US" altLang="zh-CN" sz="2400" dirty="0">
                <a:latin typeface="等线" panose="02010600030101010101" pitchFamily="2" charset="-122"/>
                <a:ea typeface="等线" panose="02010600030101010101" pitchFamily="2" charset="-122"/>
              </a:rPr>
              <a:t>2022</a:t>
            </a:r>
            <a:r>
              <a:rPr lang="zh-CN" altLang="en-US" sz="2400" dirty="0">
                <a:latin typeface="等线" panose="02010600030101010101" pitchFamily="2" charset="-122"/>
                <a:ea typeface="等线" panose="02010600030101010101" pitchFamily="2" charset="-122"/>
              </a:rPr>
              <a:t>年</a:t>
            </a:r>
            <a:r>
              <a:rPr lang="en-US" altLang="zh-CN" sz="2400" dirty="0"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2400" dirty="0">
                <a:latin typeface="等线" panose="02010600030101010101" pitchFamily="2" charset="-122"/>
                <a:ea typeface="等线" panose="02010600030101010101" pitchFamily="2" charset="-122"/>
              </a:rPr>
              <a:t>月</a:t>
            </a:r>
            <a:r>
              <a:rPr lang="en-US" altLang="zh-CN" sz="2400">
                <a:latin typeface="等线" panose="02010600030101010101" pitchFamily="2" charset="-122"/>
                <a:ea typeface="等线" panose="02010600030101010101" pitchFamily="2" charset="-122"/>
              </a:rPr>
              <a:t>28</a:t>
            </a:r>
            <a:r>
              <a:rPr lang="zh-CN" altLang="en-US" sz="2400">
                <a:latin typeface="等线" panose="02010600030101010101" pitchFamily="2" charset="-122"/>
                <a:ea typeface="等线" panose="02010600030101010101" pitchFamily="2" charset="-122"/>
              </a:rPr>
              <a:t>日</a:t>
            </a:r>
            <a:endParaRPr lang="en-US" altLang="zh-CN" sz="24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3474203-A451-2A46-8C31-DA8085991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32" y="946133"/>
            <a:ext cx="8446336" cy="47640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89DFCE-1F55-0E4B-B716-5036E3FA6E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8" t="13544" r="6319" b="19269"/>
          <a:stretch/>
        </p:blipFill>
        <p:spPr>
          <a:xfrm>
            <a:off x="3483431" y="89791"/>
            <a:ext cx="3120082" cy="1596572"/>
          </a:xfrm>
          <a:prstGeom prst="rect">
            <a:avLst/>
          </a:prstGeom>
        </p:spPr>
      </p:pic>
      <p:sp>
        <p:nvSpPr>
          <p:cNvPr id="12" name="文本框 3">
            <a:extLst>
              <a:ext uri="{FF2B5EF4-FFF2-40B4-BE49-F238E27FC236}">
                <a16:creationId xmlns:a16="http://schemas.microsoft.com/office/drawing/2014/main" id="{8A6B2129-1880-DC4E-87E9-6475FA073D99}"/>
              </a:ext>
            </a:extLst>
          </p:cNvPr>
          <p:cNvSpPr txBox="1"/>
          <p:nvPr/>
        </p:nvSpPr>
        <p:spPr>
          <a:xfrm>
            <a:off x="508490" y="5729291"/>
            <a:ext cx="3584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等线" panose="02010600030101010101" pitchFamily="2" charset="-122"/>
                <a:ea typeface="等线" panose="02010600030101010101" pitchFamily="2" charset="-122"/>
              </a:rPr>
              <a:t>IF</a:t>
            </a:r>
            <a:r>
              <a:rPr lang="zh-CN" altLang="en-US" sz="2400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400" dirty="0">
                <a:latin typeface="等线" panose="02010600030101010101" pitchFamily="2" charset="-122"/>
                <a:ea typeface="等线" panose="02010600030101010101" pitchFamily="2" charset="-122"/>
              </a:rPr>
              <a:t>=</a:t>
            </a:r>
            <a:r>
              <a:rPr lang="zh-CN" altLang="en-US" sz="2400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400" dirty="0">
                <a:latin typeface="等线" panose="02010600030101010101" pitchFamily="2" charset="-122"/>
                <a:ea typeface="等线" panose="02010600030101010101" pitchFamily="2" charset="-122"/>
              </a:rPr>
              <a:t>4.350</a:t>
            </a:r>
            <a:r>
              <a:rPr lang="zh-CN" altLang="en-US" sz="2400" dirty="0"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r>
              <a:rPr lang="en-US" altLang="zh-CN" sz="2400" dirty="0">
                <a:latin typeface="等线" panose="02010600030101010101" pitchFamily="2" charset="-122"/>
                <a:ea typeface="等线" panose="02010600030101010101" pitchFamily="2" charset="-122"/>
              </a:rPr>
              <a:t>SSCI,</a:t>
            </a:r>
            <a:r>
              <a:rPr lang="zh-CN" altLang="en-US" sz="2400" dirty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r>
              <a:rPr lang="en-US" altLang="zh-CN" sz="2400" dirty="0">
                <a:latin typeface="等线" panose="02010600030101010101" pitchFamily="2" charset="-122"/>
                <a:ea typeface="等线" panose="02010600030101010101" pitchFamily="2" charset="-122"/>
              </a:rPr>
              <a:t>SCIE</a:t>
            </a:r>
          </a:p>
          <a:p>
            <a:pPr algn="ctr"/>
            <a:r>
              <a:rPr lang="en-US" sz="2400" dirty="0"/>
              <a:t>JCR</a:t>
            </a:r>
            <a:r>
              <a:rPr lang="zh-CN" altLang="en-US" sz="2400" dirty="0"/>
              <a:t> </a:t>
            </a:r>
            <a:r>
              <a:rPr lang="en-US" altLang="zh-CN" sz="2400" dirty="0"/>
              <a:t>Q1</a:t>
            </a:r>
            <a:r>
              <a:rPr lang="zh-CN" altLang="en-US" sz="2400" dirty="0"/>
              <a:t>；</a:t>
            </a:r>
            <a:r>
              <a:rPr lang="zh-CN" altLang="en-US" sz="2400" dirty="0">
                <a:latin typeface="等线" panose="02010600030101010101" pitchFamily="2" charset="-122"/>
                <a:ea typeface="等线" panose="02010600030101010101" pitchFamily="2" charset="-122"/>
              </a:rPr>
              <a:t>中科院医学二区</a:t>
            </a:r>
            <a:endParaRPr lang="en-US" altLang="zh-CN" sz="24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64AEBF-0114-5D48-9C67-7917A4FBEC2F}"/>
              </a:ext>
            </a:extLst>
          </p:cNvPr>
          <p:cNvSpPr txBox="1"/>
          <p:nvPr/>
        </p:nvSpPr>
        <p:spPr>
          <a:xfrm>
            <a:off x="1291776" y="150169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116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43639014-609E-425A-9BB4-A1C4D16FC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5" y="64602"/>
            <a:ext cx="4763459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Results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10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28A260B8-784D-D140-B1D5-EC7B9229CB2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" t="326" r="10724" b="9517"/>
          <a:stretch/>
        </p:blipFill>
        <p:spPr>
          <a:xfrm>
            <a:off x="1676400" y="1590952"/>
            <a:ext cx="5791200" cy="276201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17E3369-2601-D942-A0FF-7A2CDD59C5C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" t="11845" r="4501" b="13363"/>
          <a:stretch/>
        </p:blipFill>
        <p:spPr>
          <a:xfrm>
            <a:off x="368077" y="4778115"/>
            <a:ext cx="8355007" cy="19061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8D264FF-EB39-F740-A1B5-C0E4280086FC}"/>
              </a:ext>
            </a:extLst>
          </p:cNvPr>
          <p:cNvSpPr txBox="1"/>
          <p:nvPr/>
        </p:nvSpPr>
        <p:spPr>
          <a:xfrm>
            <a:off x="870858" y="4261989"/>
            <a:ext cx="21621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﻿Clustering coefficient</a:t>
            </a:r>
          </a:p>
          <a:p>
            <a:pPr algn="ctr"/>
            <a:r>
              <a:rPr lang="en-US" altLang="zh-CN" dirty="0"/>
              <a:t>(</a:t>
            </a:r>
            <a:r>
              <a:rPr lang="zh-CN" altLang="en-US" dirty="0"/>
              <a:t>局部效率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CB381B-A4D0-1F45-9DED-BDDFD79A6636}"/>
              </a:ext>
            </a:extLst>
          </p:cNvPr>
          <p:cNvSpPr txBox="1"/>
          <p:nvPr/>
        </p:nvSpPr>
        <p:spPr>
          <a:xfrm>
            <a:off x="3346191" y="4261989"/>
            <a:ext cx="2895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﻿Average shortest path</a:t>
            </a:r>
            <a:r>
              <a:rPr lang="zh-CN" altLang="en-US" dirty="0"/>
              <a:t> </a:t>
            </a:r>
            <a:r>
              <a:rPr lang="en-US" dirty="0"/>
              <a:t>length</a:t>
            </a:r>
          </a:p>
          <a:p>
            <a:pPr algn="ctr"/>
            <a:r>
              <a:rPr lang="zh-CN" altLang="en-US" dirty="0"/>
              <a:t>（全局效率）</a:t>
            </a:r>
            <a:r>
              <a:rPr lang="en-US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A57BEC-5FB3-524E-A9FA-BFBB6E9D0EF3}"/>
              </a:ext>
            </a:extLst>
          </p:cNvPr>
          <p:cNvSpPr txBox="1"/>
          <p:nvPr/>
        </p:nvSpPr>
        <p:spPr>
          <a:xfrm>
            <a:off x="6891353" y="4292260"/>
            <a:ext cx="1273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﻿Modularity</a:t>
            </a:r>
          </a:p>
          <a:p>
            <a:r>
              <a:rPr lang="zh-CN" altLang="en-US" dirty="0"/>
              <a:t>（灵活性）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C1D4041-CC4C-2B45-BCB8-DABD6763A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941" y="1065758"/>
            <a:ext cx="8273143" cy="8991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﻿More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efficient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and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flexible semantic network structure</a:t>
            </a:r>
          </a:p>
        </p:txBody>
      </p:sp>
    </p:spTree>
    <p:extLst>
      <p:ext uri="{BB962C8B-B14F-4D97-AF65-F5344CB8AC3E}">
        <p14:creationId xmlns:p14="http://schemas.microsoft.com/office/powerpoint/2010/main" val="1320285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11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标题 2">
            <a:extLst>
              <a:ext uri="{FF2B5EF4-FFF2-40B4-BE49-F238E27FC236}">
                <a16:creationId xmlns:a16="http://schemas.microsoft.com/office/drawing/2014/main" id="{C0E620AD-6ADA-2C45-9807-ED049287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6" y="64602"/>
            <a:ext cx="3012534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+mn-lt"/>
              </a:rPr>
              <a:t>Discussion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F53399-4879-C748-9E11-0CF0819C5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123330"/>
            <a:ext cx="8273143" cy="5403514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﻿﻿Specific teaching practices found in Montessori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classes may foster higher creativity skills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such as the error-and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trial approach (children need to solve problems by and for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themselves)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the peer-peer tutoring in multi-age classes (higher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social diversity, different points of view)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﻿The semantic network and creativity results are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consistent with studies in adults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(﻿</a:t>
            </a:r>
            <a:r>
              <a:rPr lang="en-US" altLang="zh-CN" sz="2200" dirty="0" err="1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Kenett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2019;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altLang="zh-CN" sz="2200" dirty="0" err="1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Kenett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et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al.,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2018)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Efficiency</a:t>
            </a:r>
            <a:r>
              <a:rPr lang="zh-CN" altLang="en-US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and</a:t>
            </a:r>
            <a:r>
              <a:rPr lang="zh-CN" altLang="en-US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flexibility</a:t>
            </a:r>
            <a:r>
              <a:rPr lang="zh-CN" altLang="en-US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of</a:t>
            </a:r>
            <a:r>
              <a:rPr lang="zh-CN" altLang="en-US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Semantic</a:t>
            </a:r>
            <a:r>
              <a:rPr lang="zh-CN" altLang="en-US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network</a:t>
            </a:r>
            <a:r>
              <a:rPr lang="zh-CN" altLang="en-US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-&gt;</a:t>
            </a:r>
            <a:r>
              <a:rPr lang="zh-CN" altLang="en-US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creativity</a:t>
            </a:r>
            <a:r>
              <a:rPr lang="zh-CN" altLang="en-US" sz="22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endParaRPr lang="en-US" altLang="zh-CN" sz="2200" b="1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Limitations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endParaRPr lang="en-US" altLang="zh-CN" sz="2400" b="1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It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is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a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cross-sectional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study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It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is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unknow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that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which feature(s) from the Montessori education help(s)</a:t>
            </a:r>
          </a:p>
        </p:txBody>
      </p:sp>
    </p:spTree>
    <p:extLst>
      <p:ext uri="{BB962C8B-B14F-4D97-AF65-F5344CB8AC3E}">
        <p14:creationId xmlns:p14="http://schemas.microsoft.com/office/powerpoint/2010/main" val="723751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12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标题 2">
            <a:extLst>
              <a:ext uri="{FF2B5EF4-FFF2-40B4-BE49-F238E27FC236}">
                <a16:creationId xmlns:a16="http://schemas.microsoft.com/office/drawing/2014/main" id="{C0E620AD-6ADA-2C45-9807-ED049287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6" y="64602"/>
            <a:ext cx="3012534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Conclusion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EE0456D-FC68-B342-9933-6DE40B319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07" y="2195097"/>
            <a:ext cx="7789635" cy="26381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﻿Education impacts how children represent concepts in semantic memory.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Different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educational experiences can affect higher cognitive functions, including creative thinking.</a:t>
            </a:r>
            <a:endParaRPr lang="en-US" altLang="zh-CN" sz="2400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832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13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标题 2">
            <a:extLst>
              <a:ext uri="{FF2B5EF4-FFF2-40B4-BE49-F238E27FC236}">
                <a16:creationId xmlns:a16="http://schemas.microsoft.com/office/drawing/2014/main" id="{C0E620AD-6ADA-2C45-9807-ED049287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5" y="64602"/>
            <a:ext cx="3616567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Further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 </a:t>
            </a:r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reading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EE0456D-FC68-B342-9933-6DE40B319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268" y="1290998"/>
            <a:ext cx="8123464" cy="5123542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Li, Y., </a:t>
            </a:r>
            <a:r>
              <a:rPr lang="en-US" sz="2000" dirty="0" err="1">
                <a:latin typeface="DengXian" panose="02010600030101010101" pitchFamily="2" charset="-122"/>
                <a:ea typeface="DengXian" panose="02010600030101010101" pitchFamily="2" charset="-122"/>
              </a:rPr>
              <a:t>Kenett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 Y. N., Hu, W., &amp; Beaty, R. E. (2021). Flexible semantic network structure supports the production of creative metaphor. </a:t>
            </a:r>
            <a:r>
              <a:rPr lang="en-US" sz="2000" i="1" dirty="0">
                <a:latin typeface="DengXian" panose="02010600030101010101" pitchFamily="2" charset="-122"/>
                <a:ea typeface="DengXian" panose="02010600030101010101" pitchFamily="2" charset="-122"/>
              </a:rPr>
              <a:t>Creativity Research Journal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 </a:t>
            </a:r>
            <a:r>
              <a:rPr lang="en-US" sz="2000" i="1" dirty="0">
                <a:latin typeface="DengXian" panose="02010600030101010101" pitchFamily="2" charset="-122"/>
                <a:ea typeface="DengXian" panose="02010600030101010101" pitchFamily="2" charset="-122"/>
              </a:rPr>
              <a:t>33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(3), 209-223.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err="1">
                <a:latin typeface="DengXian" panose="02010600030101010101" pitchFamily="2" charset="-122"/>
                <a:ea typeface="DengXian" panose="02010600030101010101" pitchFamily="2" charset="-122"/>
              </a:rPr>
              <a:t>Kenett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 Y. N., Levy, O., </a:t>
            </a:r>
            <a:r>
              <a:rPr lang="en-US" sz="2000" dirty="0" err="1">
                <a:latin typeface="DengXian" panose="02010600030101010101" pitchFamily="2" charset="-122"/>
                <a:ea typeface="DengXian" panose="02010600030101010101" pitchFamily="2" charset="-122"/>
              </a:rPr>
              <a:t>Kenett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 D. Y., Stanley, H. E., Faust, M., &amp; </a:t>
            </a:r>
            <a:r>
              <a:rPr lang="en-US" sz="2000" dirty="0" err="1">
                <a:latin typeface="DengXian" panose="02010600030101010101" pitchFamily="2" charset="-122"/>
                <a:ea typeface="DengXian" panose="02010600030101010101" pitchFamily="2" charset="-122"/>
              </a:rPr>
              <a:t>Havlin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 S. (2018). Flexibility of thought in high creative individuals represented by percolation analysis. </a:t>
            </a:r>
            <a:r>
              <a:rPr lang="en-US" sz="2000" i="1" dirty="0">
                <a:latin typeface="DengXian" panose="02010600030101010101" pitchFamily="2" charset="-122"/>
                <a:ea typeface="DengXian" panose="02010600030101010101" pitchFamily="2" charset="-122"/>
              </a:rPr>
              <a:t>Proceedings of the National Academy of Sciences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 </a:t>
            </a:r>
            <a:r>
              <a:rPr lang="en-US" sz="2000" i="1" dirty="0">
                <a:latin typeface="DengXian" panose="02010600030101010101" pitchFamily="2" charset="-122"/>
                <a:ea typeface="DengXian" panose="02010600030101010101" pitchFamily="2" charset="-122"/>
              </a:rPr>
              <a:t>115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(5), 867-872.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err="1">
                <a:latin typeface="DengXian" panose="02010600030101010101" pitchFamily="2" charset="-122"/>
                <a:ea typeface="DengXian" panose="02010600030101010101" pitchFamily="2" charset="-122"/>
              </a:rPr>
              <a:t>Kenett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 Y. N., </a:t>
            </a:r>
            <a:r>
              <a:rPr lang="en-US" sz="2000" dirty="0" err="1">
                <a:latin typeface="DengXian" panose="02010600030101010101" pitchFamily="2" charset="-122"/>
                <a:ea typeface="DengXian" panose="02010600030101010101" pitchFamily="2" charset="-122"/>
              </a:rPr>
              <a:t>Betzel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 R. F., &amp; Beaty, R. E. (2020). Community structure of the creative brain at rest. </a:t>
            </a:r>
            <a:r>
              <a:rPr lang="en-US" sz="2000" i="1" dirty="0">
                <a:latin typeface="DengXian" panose="02010600030101010101" pitchFamily="2" charset="-122"/>
                <a:ea typeface="DengXian" panose="02010600030101010101" pitchFamily="2" charset="-122"/>
              </a:rPr>
              <a:t>Neuroimage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 </a:t>
            </a:r>
            <a:r>
              <a:rPr lang="en-US" sz="2000" i="1" dirty="0">
                <a:latin typeface="DengXian" panose="02010600030101010101" pitchFamily="2" charset="-122"/>
                <a:ea typeface="DengXian" panose="02010600030101010101" pitchFamily="2" charset="-122"/>
              </a:rPr>
              <a:t>210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 116578.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 err="1">
                <a:latin typeface="DengXian" panose="02010600030101010101" pitchFamily="2" charset="-122"/>
                <a:ea typeface="DengXian" panose="02010600030101010101" pitchFamily="2" charset="-122"/>
              </a:rPr>
              <a:t>Kenett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 Y. N., &amp; Faust, M. (2019). A semantic network cartography of the creative mind. </a:t>
            </a:r>
            <a:r>
              <a:rPr lang="en-US" sz="2000" i="1" dirty="0">
                <a:latin typeface="DengXian" panose="02010600030101010101" pitchFamily="2" charset="-122"/>
                <a:ea typeface="DengXian" panose="02010600030101010101" pitchFamily="2" charset="-122"/>
              </a:rPr>
              <a:t>Trends in cognitive sciences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 </a:t>
            </a:r>
            <a:r>
              <a:rPr lang="en-US" sz="2000" i="1" dirty="0">
                <a:latin typeface="DengXian" panose="02010600030101010101" pitchFamily="2" charset="-122"/>
                <a:ea typeface="DengXian" panose="02010600030101010101" pitchFamily="2" charset="-122"/>
              </a:rPr>
              <a:t>23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(4), 271-274.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Beaty, R. E., Chen, Q., Christensen, A. P., </a:t>
            </a:r>
            <a:r>
              <a:rPr lang="en-US" sz="2000" dirty="0" err="1">
                <a:latin typeface="DengXian" panose="02010600030101010101" pitchFamily="2" charset="-122"/>
                <a:ea typeface="DengXian" panose="02010600030101010101" pitchFamily="2" charset="-122"/>
              </a:rPr>
              <a:t>Kenett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 Y. N., Silvia, P. J., </a:t>
            </a:r>
            <a:r>
              <a:rPr lang="en-US" sz="2000" dirty="0" err="1">
                <a:latin typeface="DengXian" panose="02010600030101010101" pitchFamily="2" charset="-122"/>
                <a:ea typeface="DengXian" panose="02010600030101010101" pitchFamily="2" charset="-122"/>
              </a:rPr>
              <a:t>Benedek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 M., &amp; Schacter, D. L. (2020). Default network contributions to episodic and semantic processing during divergent creative thinking: A representational similarity analysis. </a:t>
            </a:r>
            <a:r>
              <a:rPr lang="en-US" sz="2000" i="1" dirty="0" err="1">
                <a:latin typeface="DengXian" panose="02010600030101010101" pitchFamily="2" charset="-122"/>
                <a:ea typeface="DengXian" panose="02010600030101010101" pitchFamily="2" charset="-122"/>
              </a:rPr>
              <a:t>NeuroImage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 </a:t>
            </a:r>
            <a:r>
              <a:rPr lang="en-US" sz="2000" i="1" dirty="0">
                <a:latin typeface="DengXian" panose="02010600030101010101" pitchFamily="2" charset="-122"/>
                <a:ea typeface="DengXian" panose="02010600030101010101" pitchFamily="2" charset="-122"/>
              </a:rPr>
              <a:t>209</a:t>
            </a:r>
            <a:r>
              <a:rPr lang="en-US" sz="2000" dirty="0">
                <a:latin typeface="DengXian" panose="02010600030101010101" pitchFamily="2" charset="-122"/>
                <a:ea typeface="DengXian" panose="02010600030101010101" pitchFamily="2" charset="-122"/>
              </a:rPr>
              <a:t>, 116499.</a:t>
            </a:r>
          </a:p>
        </p:txBody>
      </p:sp>
    </p:spTree>
    <p:extLst>
      <p:ext uri="{BB962C8B-B14F-4D97-AF65-F5344CB8AC3E}">
        <p14:creationId xmlns:p14="http://schemas.microsoft.com/office/powerpoint/2010/main" val="1371199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14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标题 2">
            <a:extLst>
              <a:ext uri="{FF2B5EF4-FFF2-40B4-BE49-F238E27FC236}">
                <a16:creationId xmlns:a16="http://schemas.microsoft.com/office/drawing/2014/main" id="{C0E620AD-6ADA-2C45-9807-ED049287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5" y="64602"/>
            <a:ext cx="3616567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Reflection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AEED7-B898-2F49-8C2E-D2FC81CA6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096"/>
            <a:ext cx="7886700" cy="3373648"/>
          </a:xfrm>
        </p:spPr>
        <p:txBody>
          <a:bodyPr/>
          <a:lstStyle/>
          <a:p>
            <a:r>
              <a:rPr lang="zh-CN" altLang="en-US" dirty="0"/>
              <a:t>相比于传统主观评定两个概念距离的做法，本研究所使用的方法，优点是客观性更高，缺点是只能得到组水平的概念网络。</a:t>
            </a:r>
            <a:endParaRPr lang="en-US" altLang="zh-CN" dirty="0"/>
          </a:p>
          <a:p>
            <a:r>
              <a:rPr lang="zh-CN" altLang="en-US" dirty="0"/>
              <a:t>或许我们也可以增加</a:t>
            </a:r>
            <a:r>
              <a:rPr lang="zh-CN" altLang="en-US" b="1" dirty="0"/>
              <a:t>口语流畅性任务</a:t>
            </a:r>
            <a:r>
              <a:rPr lang="zh-CN" altLang="en-US" dirty="0"/>
              <a:t>来构建概念网络、增加</a:t>
            </a:r>
            <a:r>
              <a:rPr lang="zh-CN" altLang="en-US" b="1" dirty="0"/>
              <a:t>创造性能力</a:t>
            </a:r>
            <a:r>
              <a:rPr lang="zh-CN" altLang="en-US" dirty="0"/>
              <a:t>的测试，与脑数据、汉字理解型学习成绩等做关联分析。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9354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43639014-609E-425A-9BB4-A1C4D16FC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6" y="64602"/>
            <a:ext cx="3012534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Main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 </a:t>
            </a:r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Authors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2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82F36BE2-AA3F-D24C-A0D1-6AFE8E7C3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923" y="1517144"/>
            <a:ext cx="22098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C06090F-1056-8449-B2C9-2BDA5FED090A}"/>
              </a:ext>
            </a:extLst>
          </p:cNvPr>
          <p:cNvSpPr txBox="1"/>
          <p:nvPr/>
        </p:nvSpPr>
        <p:spPr>
          <a:xfrm>
            <a:off x="703123" y="3982952"/>
            <a:ext cx="3479521" cy="1292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Montserrat" panose="020F0502020204030204" pitchFamily="34" charset="0"/>
              </a:rPr>
              <a:t>Solange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Montserrat" panose="020F0502020204030204" pitchFamily="34" charset="0"/>
              </a:rPr>
              <a:t>Denervaud</a:t>
            </a:r>
            <a:endParaRPr lang="en-US" b="1" i="0" u="none" strike="noStrike" dirty="0">
              <a:solidFill>
                <a:srgbClr val="1A1A1A"/>
              </a:solidFill>
              <a:effectLst/>
              <a:latin typeface="Montserrat" panose="020F0502020204030204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zh-CN" altLang="en-US" b="1" dirty="0">
                <a:solidFill>
                  <a:srgbClr val="1A1A1A"/>
                </a:solidFill>
                <a:latin typeface="Montserrat" panose="020F0502020204030204" pitchFamily="34" charset="0"/>
              </a:rPr>
              <a:t>（索朗格</a:t>
            </a:r>
            <a:r>
              <a:rPr lang="en-US" altLang="zh-CN" b="1" dirty="0">
                <a:solidFill>
                  <a:srgbClr val="1A1A1A"/>
                </a:solidFill>
                <a:latin typeface="Montserrat" panose="020F0502020204030204" pitchFamily="34" charset="0"/>
              </a:rPr>
              <a:t>·</a:t>
            </a:r>
            <a:r>
              <a:rPr lang="zh-CN" altLang="en-US" b="1" dirty="0">
                <a:solidFill>
                  <a:srgbClr val="1A1A1A"/>
                </a:solidFill>
                <a:latin typeface="Montserrat" panose="020F0502020204030204" pitchFamily="34" charset="0"/>
              </a:rPr>
              <a:t>德内尔沃）</a:t>
            </a:r>
            <a:endParaRPr lang="en-US" b="1" i="0" u="none" strike="noStrike" dirty="0">
              <a:solidFill>
                <a:srgbClr val="1A1A1A"/>
              </a:solidFill>
              <a:effectLst/>
              <a:latin typeface="Montserrat" panose="020F0502020204030204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en-US" dirty="0">
                <a:solidFill>
                  <a:srgbClr val="1A1A1A"/>
                </a:solidFill>
                <a:latin typeface="Montserrat" panose="020F0502020204030204" pitchFamily="34" charset="0"/>
              </a:rPr>
              <a:t>﻿PhD</a:t>
            </a:r>
            <a:r>
              <a:rPr lang="en-US" altLang="zh-CN" dirty="0">
                <a:solidFill>
                  <a:srgbClr val="1A1A1A"/>
                </a:solidFill>
                <a:latin typeface="Montserrat" panose="020F0502020204030204" pitchFamily="34" charset="0"/>
              </a:rPr>
              <a:t>/Post-doc</a:t>
            </a:r>
          </a:p>
          <a:p>
            <a:pPr algn="ctr">
              <a:lnSpc>
                <a:spcPct val="110000"/>
              </a:lnSpc>
            </a:pPr>
            <a:r>
              <a:rPr lang="en-US" dirty="0">
                <a:solidFill>
                  <a:srgbClr val="1A1A1A"/>
                </a:solidFill>
                <a:latin typeface="Montserrat" panose="020F0502020204030204" pitchFamily="34" charset="0"/>
              </a:rPr>
              <a:t>University of Lausanne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3D398D-7FF2-8149-819D-5B5D1C5D4782}"/>
              </a:ext>
            </a:extLst>
          </p:cNvPr>
          <p:cNvSpPr txBox="1"/>
          <p:nvPr/>
        </p:nvSpPr>
        <p:spPr>
          <a:xfrm>
            <a:off x="808062" y="5378581"/>
            <a:ext cx="3479521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A1A1A"/>
                </a:solidFill>
                <a:latin typeface="Montserrat" panose="020F0502020204030204" pitchFamily="34" charset="0"/>
              </a:rPr>
              <a:t>Cognitive flexibility and creativity</a:t>
            </a:r>
            <a:r>
              <a:rPr lang="zh-CN" altLang="en-US" dirty="0">
                <a:solidFill>
                  <a:srgbClr val="1A1A1A"/>
                </a:solidFill>
                <a:latin typeface="Montserrat" panose="020F0502020204030204" pitchFamily="34" charset="0"/>
              </a:rPr>
              <a:t> </a:t>
            </a:r>
            <a:r>
              <a:rPr lang="en-US" dirty="0">
                <a:solidFill>
                  <a:srgbClr val="1A1A1A"/>
                </a:solidFill>
                <a:latin typeface="Montserrat" panose="020F0502020204030204" pitchFamily="34" charset="0"/>
              </a:rPr>
              <a:t>development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A1A1A"/>
                </a:solidFill>
                <a:latin typeface="Montserrat" panose="020F0502020204030204" pitchFamily="34" charset="0"/>
              </a:rPr>
              <a:t>behavior, </a:t>
            </a:r>
            <a:r>
              <a:rPr lang="en-US" dirty="0" err="1">
                <a:solidFill>
                  <a:srgbClr val="1A1A1A"/>
                </a:solidFill>
                <a:latin typeface="Montserrat" panose="020F0502020204030204" pitchFamily="34" charset="0"/>
              </a:rPr>
              <a:t>fNIRS</a:t>
            </a:r>
            <a:r>
              <a:rPr lang="en-US" dirty="0">
                <a:solidFill>
                  <a:srgbClr val="1A1A1A"/>
                </a:solidFill>
                <a:latin typeface="Montserrat" panose="020F0502020204030204" pitchFamily="34" charset="0"/>
              </a:rPr>
              <a:t>, MRI, and </a:t>
            </a:r>
            <a:r>
              <a:rPr lang="en-US" dirty="0" err="1">
                <a:solidFill>
                  <a:srgbClr val="1A1A1A"/>
                </a:solidFill>
                <a:latin typeface="Montserrat" panose="020F0502020204030204" pitchFamily="34" charset="0"/>
              </a:rPr>
              <a:t>modelization</a:t>
            </a:r>
            <a:r>
              <a:rPr lang="en-US" dirty="0">
                <a:solidFill>
                  <a:srgbClr val="1A1A1A"/>
                </a:solidFill>
                <a:latin typeface="Montserrat" panose="020F0502020204030204" pitchFamily="34" charset="0"/>
              </a:rPr>
              <a:t>.</a:t>
            </a:r>
            <a:endParaRPr lang="en-US" i="0" u="none" strike="noStrike" dirty="0">
              <a:solidFill>
                <a:srgbClr val="1A1A1A"/>
              </a:solidFill>
              <a:effectLst/>
              <a:latin typeface="Montserrat" panose="020F0502020204030204" pitchFamily="34" charset="0"/>
            </a:endParaRPr>
          </a:p>
        </p:txBody>
      </p:sp>
      <p:pic>
        <p:nvPicPr>
          <p:cNvPr id="1028" name="Picture 4" descr="Roger Beaty, Ph.D.">
            <a:extLst>
              <a:ext uri="{FF2B5EF4-FFF2-40B4-BE49-F238E27FC236}">
                <a16:creationId xmlns:a16="http://schemas.microsoft.com/office/drawing/2014/main" id="{C39FD9D1-3F90-704F-9503-4ED5D54AB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883" y="1144038"/>
            <a:ext cx="1827184" cy="2735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AF2E6BF-764B-9D45-AA1F-922CE9BFBB6C}"/>
              </a:ext>
            </a:extLst>
          </p:cNvPr>
          <p:cNvSpPr txBox="1"/>
          <p:nvPr/>
        </p:nvSpPr>
        <p:spPr>
          <a:xfrm>
            <a:off x="5109478" y="4043060"/>
            <a:ext cx="3592657" cy="1292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b="1" dirty="0">
                <a:solidFill>
                  <a:srgbClr val="1A1A1A"/>
                </a:solidFill>
                <a:latin typeface="Montserrat" panose="020F0502020204030204" pitchFamily="34" charset="0"/>
              </a:rPr>
              <a:t>Roger E. Beaty</a:t>
            </a:r>
          </a:p>
          <a:p>
            <a:pPr algn="ctr">
              <a:lnSpc>
                <a:spcPct val="110000"/>
              </a:lnSpc>
            </a:pPr>
            <a:r>
              <a:rPr lang="zh-CN" altLang="en-US" b="1" dirty="0">
                <a:solidFill>
                  <a:srgbClr val="1A1A1A"/>
                </a:solidFill>
                <a:latin typeface="Montserrat" panose="020F0502020204030204" pitchFamily="34" charset="0"/>
              </a:rPr>
              <a:t>（罗杰</a:t>
            </a:r>
            <a:r>
              <a:rPr lang="en-US" altLang="zh-CN" b="1" dirty="0">
                <a:solidFill>
                  <a:srgbClr val="1A1A1A"/>
                </a:solidFill>
                <a:latin typeface="Montserrat" panose="020F0502020204030204" pitchFamily="34" charset="0"/>
              </a:rPr>
              <a:t>·</a:t>
            </a:r>
            <a:r>
              <a:rPr lang="zh-CN" altLang="en-US" b="1" dirty="0">
                <a:solidFill>
                  <a:srgbClr val="1A1A1A"/>
                </a:solidFill>
                <a:latin typeface="Montserrat" panose="020F0502020204030204" pitchFamily="34" charset="0"/>
              </a:rPr>
              <a:t>比蒂）</a:t>
            </a:r>
            <a:endParaRPr lang="en-US" b="1" dirty="0">
              <a:solidFill>
                <a:srgbClr val="1A1A1A"/>
              </a:solidFill>
              <a:latin typeface="Montserrat" panose="020F0502020204030204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en-US" altLang="zh-CN" dirty="0">
                <a:solidFill>
                  <a:srgbClr val="1A1A1A"/>
                </a:solidFill>
                <a:latin typeface="Montserrat" panose="020F0502020204030204" pitchFamily="34" charset="0"/>
              </a:rPr>
              <a:t>Asst. Prof. </a:t>
            </a:r>
          </a:p>
          <a:p>
            <a:pPr algn="ctr">
              <a:lnSpc>
                <a:spcPct val="110000"/>
              </a:lnSpc>
            </a:pPr>
            <a:r>
              <a:rPr lang="en-US" dirty="0">
                <a:solidFill>
                  <a:srgbClr val="1A1A1A"/>
                </a:solidFill>
                <a:latin typeface="Montserrat" panose="020F0502020204030204" pitchFamily="34" charset="0"/>
              </a:rPr>
              <a:t>Pennsylvania State University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B3DD17-E35D-7841-87D5-E6AD9B86BDD7}"/>
              </a:ext>
            </a:extLst>
          </p:cNvPr>
          <p:cNvSpPr txBox="1"/>
          <p:nvPr/>
        </p:nvSpPr>
        <p:spPr>
          <a:xfrm>
            <a:off x="5384924" y="5414266"/>
            <a:ext cx="3235102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A1A1A"/>
                </a:solidFill>
                <a:latin typeface="Montserrat" panose="020F0502020204030204" pitchFamily="34" charset="0"/>
              </a:rPr>
              <a:t>Creative thinking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A1A1A"/>
                </a:solidFill>
                <a:latin typeface="Montserrat" panose="020F0502020204030204" pitchFamily="34" charset="0"/>
              </a:rPr>
              <a:t>Network analysis</a:t>
            </a:r>
            <a:r>
              <a:rPr lang="en-US" altLang="zh-CN" dirty="0">
                <a:solidFill>
                  <a:srgbClr val="1A1A1A"/>
                </a:solidFill>
                <a:latin typeface="Montserrat" panose="020F0502020204030204" pitchFamily="34" charset="0"/>
              </a:rPr>
              <a:t>,</a:t>
            </a:r>
            <a:r>
              <a:rPr lang="en-US" dirty="0">
                <a:solidFill>
                  <a:srgbClr val="1A1A1A"/>
                </a:solidFill>
                <a:latin typeface="Montserrat" panose="020F0502020204030204" pitchFamily="34" charset="0"/>
              </a:rPr>
              <a:t> f</a:t>
            </a:r>
            <a:r>
              <a:rPr lang="en-US" altLang="zh-CN" dirty="0">
                <a:solidFill>
                  <a:srgbClr val="1A1A1A"/>
                </a:solidFill>
                <a:latin typeface="Montserrat" panose="020F0502020204030204" pitchFamily="34" charset="0"/>
              </a:rPr>
              <a:t>MRI,</a:t>
            </a:r>
            <a:r>
              <a:rPr lang="zh-CN" altLang="en-US" dirty="0">
                <a:solidFill>
                  <a:srgbClr val="1A1A1A"/>
                </a:solidFill>
                <a:latin typeface="Montserrat" panose="020F0502020204030204" pitchFamily="34" charset="0"/>
              </a:rPr>
              <a:t> </a:t>
            </a:r>
            <a:r>
              <a:rPr lang="en-US" dirty="0" err="1">
                <a:solidFill>
                  <a:srgbClr val="1A1A1A"/>
                </a:solidFill>
                <a:latin typeface="Montserrat" panose="020F0502020204030204" pitchFamily="34" charset="0"/>
              </a:rPr>
              <a:t>t</a:t>
            </a:r>
            <a:r>
              <a:rPr lang="en-US" altLang="zh-CN" dirty="0" err="1">
                <a:solidFill>
                  <a:srgbClr val="1A1A1A"/>
                </a:solidFill>
                <a:latin typeface="Montserrat" panose="020F0502020204030204" pitchFamily="34" charset="0"/>
              </a:rPr>
              <a:t>ES</a:t>
            </a:r>
            <a:r>
              <a:rPr lang="en-US" dirty="0" err="1">
                <a:solidFill>
                  <a:srgbClr val="1A1A1A"/>
                </a:solidFill>
                <a:latin typeface="Montserrat" panose="020F0502020204030204" pitchFamily="34" charset="0"/>
              </a:rPr>
              <a:t>-f</a:t>
            </a:r>
            <a:r>
              <a:rPr lang="en-US" altLang="zh-CN" dirty="0" err="1">
                <a:solidFill>
                  <a:srgbClr val="1A1A1A"/>
                </a:solidFill>
                <a:latin typeface="Montserrat" panose="020F0502020204030204" pitchFamily="34" charset="0"/>
              </a:rPr>
              <a:t>NIRS</a:t>
            </a:r>
            <a:endParaRPr lang="en-US" dirty="0">
              <a:solidFill>
                <a:srgbClr val="1A1A1A"/>
              </a:solidFill>
              <a:latin typeface="Montserrat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12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3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4A39C73-824F-E64A-8F0D-D60521FE8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08" y="1325768"/>
            <a:ext cx="8237394" cy="508877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﻿Early experience is importance for 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concept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learning,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especially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school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education</a:t>
            </a:r>
            <a:endParaRPr lang="en-US" altLang="zh-CN" sz="2800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Montessori</a:t>
            </a:r>
            <a:r>
              <a:rPr 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Multi-age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classes</a:t>
            </a:r>
          </a:p>
          <a:p>
            <a:pPr lvl="2">
              <a:lnSpc>
                <a:spcPct val="100000"/>
              </a:lnSpc>
              <a:buFont typeface="Wingdings" pitchFamily="2" charset="2"/>
              <a:buChar char="ü"/>
            </a:pPr>
            <a:r>
              <a:rPr 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</a:t>
            </a:r>
            <a:r>
              <a:rPr 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nterdisciplinary, discovery-based work</a:t>
            </a:r>
            <a:endParaRPr lang="en-US" sz="1800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buFont typeface="Wingdings" pitchFamily="2" charset="2"/>
              <a:buChar char="Ø"/>
            </a:pP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Traditionally</a:t>
            </a:r>
          </a:p>
          <a:p>
            <a:pPr lvl="2">
              <a:lnSpc>
                <a:spcPct val="100000"/>
              </a:lnSpc>
              <a:buFont typeface="Wingdings" pitchFamily="2" charset="2"/>
              <a:buChar char="ü"/>
            </a:pP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Successively</a:t>
            </a:r>
            <a:r>
              <a:rPr 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different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topics</a:t>
            </a:r>
          </a:p>
          <a:p>
            <a:pPr lvl="2">
              <a:lnSpc>
                <a:spcPct val="100000"/>
              </a:lnSpc>
              <a:buFont typeface="Wingdings" pitchFamily="2" charset="2"/>
              <a:buChar char="ü"/>
            </a:pP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Learn</a:t>
            </a:r>
            <a:r>
              <a:rPr 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&amp;</a:t>
            </a:r>
            <a:r>
              <a:rPr 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memorize concepts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Montessori ﻿vs.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 err="1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Tranditional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classes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in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﻿higher cognitive functions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(e.g.,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altLang="zh-CN" sz="2000" dirty="0" err="1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Besançon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et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al.,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2008;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altLang="zh-CN" sz="2000" dirty="0" err="1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Denervaud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et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al.,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2019)</a:t>
            </a:r>
            <a:endParaRPr lang="en-US" altLang="zh-CN" sz="2000" b="1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better</a:t>
            </a: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﻿academic</a:t>
            </a: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outcomes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socio-emotional learning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divergent and/or convergent creativity</a:t>
            </a:r>
            <a:endParaRPr lang="en-US" sz="2200" b="1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标题 2">
            <a:extLst>
              <a:ext uri="{FF2B5EF4-FFF2-40B4-BE49-F238E27FC236}">
                <a16:creationId xmlns:a16="http://schemas.microsoft.com/office/drawing/2014/main" id="{C0E620AD-6ADA-2C45-9807-ED049287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6" y="64602"/>
            <a:ext cx="3012534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Introduction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340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4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4A39C73-824F-E64A-8F0D-D60521FE8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08" y="1325768"/>
            <a:ext cx="8237394" cy="50887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b="1" dirty="0">
                <a:highlight>
                  <a:srgbClr val="FFFF00"/>
                </a:highlight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﻿Such effects raise questions about fundamental cognitive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processes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such as concept learning.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sz="2800" b="1" dirty="0">
                <a:highlight>
                  <a:srgbClr val="FFFF00"/>
                </a:highlight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﻿﻿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Semantic representation impacts many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important cognitive abilities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(﻿Gobbo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&amp;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Chi,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1986)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e.g., creative thinking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by influencing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how knowledge is retrieved from memory</a:t>
            </a:r>
            <a:endParaRPr lang="en-US" b="1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标题 2">
            <a:extLst>
              <a:ext uri="{FF2B5EF4-FFF2-40B4-BE49-F238E27FC236}">
                <a16:creationId xmlns:a16="http://schemas.microsoft.com/office/drawing/2014/main" id="{C0E620AD-6ADA-2C45-9807-ED049287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6" y="64602"/>
            <a:ext cx="3012534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Introduction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9816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71575C8-644F-184C-A23B-F16D6935DE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27" y="4251668"/>
            <a:ext cx="7011446" cy="1627084"/>
          </a:xfrm>
          <a:prstGeom prst="rect">
            <a:avLst/>
          </a:prstGeom>
        </p:spPr>
      </p:pic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5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4A39C73-824F-E64A-8F0D-D60521FE8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07" y="1151600"/>
            <a:ext cx="8280935" cy="336234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Paradigm shift in the study of Semantic representation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(﻿e.g.,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 err="1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Drieger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2013;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﻿Christensen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et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al.,</a:t>
            </a:r>
            <a:r>
              <a:rPr lang="zh-CN" altLang="en-US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2018)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﻿A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simple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verbal fluency task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endParaRPr lang="en-US" altLang="zh-CN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Cognitive network methods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b="1" dirty="0">
                <a:highlight>
                  <a:srgbClr val="FFFF00"/>
                </a:highlight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﻿﻿﻿Network science measures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6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Higher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creative individuals show more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efficient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and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flexible network structure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(﻿</a:t>
            </a:r>
            <a:r>
              <a:rPr lang="en-US" altLang="zh-CN" dirty="0" err="1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Kenett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&amp;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Faust,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2019)</a:t>
            </a:r>
            <a:endParaRPr lang="en-US" altLang="zh-CN" sz="2600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标题 2">
            <a:extLst>
              <a:ext uri="{FF2B5EF4-FFF2-40B4-BE49-F238E27FC236}">
                <a16:creationId xmlns:a16="http://schemas.microsoft.com/office/drawing/2014/main" id="{C0E620AD-6ADA-2C45-9807-ED049287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6" y="64602"/>
            <a:ext cx="3012534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Introduction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89789-FA8E-994B-84F7-BC46B1AC775B}"/>
              </a:ext>
            </a:extLst>
          </p:cNvPr>
          <p:cNvSpPr txBox="1"/>
          <p:nvPr/>
        </p:nvSpPr>
        <p:spPr>
          <a:xfrm>
            <a:off x="707132" y="5950771"/>
            <a:ext cx="2743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Clustering coefficient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(CC)</a:t>
            </a:r>
          </a:p>
          <a:p>
            <a:pPr algn="ctr"/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Local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efficiency</a:t>
            </a:r>
            <a:endParaRPr lang="en-US" b="1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62D32C-DF35-DC45-A197-2F8700E2FFF0}"/>
              </a:ext>
            </a:extLst>
          </p:cNvPr>
          <p:cNvSpPr txBox="1"/>
          <p:nvPr/>
        </p:nvSpPr>
        <p:spPr>
          <a:xfrm>
            <a:off x="2691517" y="5685661"/>
            <a:ext cx="37609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Average shortest path length</a:t>
            </a:r>
            <a:r>
              <a:rPr lang="zh-CN" alt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(ASPL)</a:t>
            </a:r>
          </a:p>
          <a:p>
            <a:pPr algn="ctr"/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Global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efficiency</a:t>
            </a:r>
            <a:endParaRPr lang="en-US" b="1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0F670B-0384-ED49-89AB-493D264537E1}"/>
              </a:ext>
            </a:extLst>
          </p:cNvPr>
          <p:cNvSpPr txBox="1"/>
          <p:nvPr/>
        </p:nvSpPr>
        <p:spPr>
          <a:xfrm>
            <a:off x="6090163" y="5950771"/>
            <a:ext cx="1689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 Modularity (Q)</a:t>
            </a:r>
          </a:p>
          <a:p>
            <a:pPr algn="ctr"/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F</a:t>
            </a:r>
            <a:r>
              <a:rPr lang="en-US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lexibility</a:t>
            </a:r>
          </a:p>
        </p:txBody>
      </p:sp>
    </p:spTree>
    <p:extLst>
      <p:ext uri="{BB962C8B-B14F-4D97-AF65-F5344CB8AC3E}">
        <p14:creationId xmlns:p14="http://schemas.microsoft.com/office/powerpoint/2010/main" val="232396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6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4A39C73-824F-E64A-8F0D-D60521FE8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08" y="1325768"/>
            <a:ext cx="8237394" cy="50887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Summary</a:t>
            </a:r>
            <a:endParaRPr lang="en-US" sz="2800" b="1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Montessori ﻿classes</a:t>
            </a: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show</a:t>
            </a: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advantage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Property</a:t>
            </a: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of</a:t>
            </a: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semantic</a:t>
            </a: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network</a:t>
            </a: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impact</a:t>
            </a:r>
            <a:r>
              <a:rPr 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higher cognitive</a:t>
            </a: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functions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.</a:t>
            </a: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endParaRPr lang="en-US" sz="2600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800" b="1" dirty="0">
                <a:highlight>
                  <a:srgbClr val="FFFF00"/>
                </a:highlight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en-US" altLang="zh-CN" sz="2800" b="1" dirty="0">
                <a:highlight>
                  <a:srgbClr val="FFFF00"/>
                </a:highlight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H</a:t>
            </a:r>
            <a:r>
              <a:rPr lang="en-US" sz="2800" b="1" dirty="0">
                <a:highlight>
                  <a:srgbClr val="FFFF00"/>
                </a:highlight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owever, 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</a:t>
            </a:r>
            <a:r>
              <a:rPr 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 is unknown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whether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educational differences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: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impact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what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concepts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we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learn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&amp;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how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concepts represented in semantic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memory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and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further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impact</a:t>
            </a: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creative thinking</a:t>
            </a:r>
          </a:p>
        </p:txBody>
      </p:sp>
      <p:sp>
        <p:nvSpPr>
          <p:cNvPr id="15" name="标题 2">
            <a:extLst>
              <a:ext uri="{FF2B5EF4-FFF2-40B4-BE49-F238E27FC236}">
                <a16:creationId xmlns:a16="http://schemas.microsoft.com/office/drawing/2014/main" id="{C0E620AD-6ADA-2C45-9807-ED049287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6" y="64602"/>
            <a:ext cx="3012534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Research</a:t>
            </a:r>
            <a:r>
              <a:rPr lang="zh-CN" altLang="en-US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 </a:t>
            </a:r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gap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158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7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标题 2">
            <a:extLst>
              <a:ext uri="{FF2B5EF4-FFF2-40B4-BE49-F238E27FC236}">
                <a16:creationId xmlns:a16="http://schemas.microsoft.com/office/drawing/2014/main" id="{C0E620AD-6ADA-2C45-9807-ED049287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6" y="64602"/>
            <a:ext cx="3012534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Methods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6DCB393-28CE-D14A-80EE-8287157BCB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78" y="2224649"/>
            <a:ext cx="5751483" cy="3784265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EE0456D-FC68-B342-9933-6DE40B319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08" y="1325768"/>
            <a:ext cx="4814206" cy="5825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Participants</a:t>
            </a:r>
          </a:p>
        </p:txBody>
      </p:sp>
    </p:spTree>
    <p:extLst>
      <p:ext uri="{BB962C8B-B14F-4D97-AF65-F5344CB8AC3E}">
        <p14:creationId xmlns:p14="http://schemas.microsoft.com/office/powerpoint/2010/main" val="3431259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8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标题 2">
            <a:extLst>
              <a:ext uri="{FF2B5EF4-FFF2-40B4-BE49-F238E27FC236}">
                <a16:creationId xmlns:a16="http://schemas.microsoft.com/office/drawing/2014/main" id="{C0E620AD-6ADA-2C45-9807-ED049287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6" y="64602"/>
            <a:ext cx="3012534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Methods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EE0456D-FC68-B342-9933-6DE40B319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07" y="1325768"/>
            <a:ext cx="5409293" cy="546763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Tasks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6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zh-CN" altLang="en-US" sz="26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Verbal fluency</a:t>
            </a:r>
          </a:p>
          <a:p>
            <a:pPr marL="914400" lvl="2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To name as many animals as he/she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could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in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60</a:t>
            </a:r>
            <a:r>
              <a:rPr lang="zh-CN" altLang="en-US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s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</a:t>
            </a:r>
            <a:r>
              <a:rPr lang="zh-CN" altLang="en-US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Creativity assessment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﻿Divergent thinking </a:t>
            </a:r>
          </a:p>
          <a:p>
            <a:pPr marL="1371600" lvl="3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To draw as many different drawings as possible from one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imposed abstract form (i.e., incomplete shape)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in 10 min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en-US" altLang="zh-CN" sz="22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﻿Convergent thinking</a:t>
            </a:r>
          </a:p>
          <a:p>
            <a:pPr marL="1371600" lvl="3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To select 3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different abstract forms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out of 8 to create an original drawing that combined them</a:t>
            </a:r>
            <a:r>
              <a:rPr lang="zh-CN" altLang="en-US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in 15 min</a:t>
            </a:r>
          </a:p>
        </p:txBody>
      </p:sp>
      <p:pic>
        <p:nvPicPr>
          <p:cNvPr id="8" name="table">
            <a:extLst>
              <a:ext uri="{FF2B5EF4-FFF2-40B4-BE49-F238E27FC236}">
                <a16:creationId xmlns:a16="http://schemas.microsoft.com/office/drawing/2014/main" id="{07A12C57-6DC4-994F-BB93-1BEA1C17A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9702" y="2122077"/>
            <a:ext cx="1854955" cy="27938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5EB2623-BA8A-C34E-A486-B43BC6ABCDB2}"/>
              </a:ext>
            </a:extLst>
          </p:cNvPr>
          <p:cNvSpPr txBox="1"/>
          <p:nvPr/>
        </p:nvSpPr>
        <p:spPr>
          <a:xfrm>
            <a:off x="5588000" y="1477701"/>
            <a:ext cx="355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6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Construct</a:t>
            </a:r>
            <a:r>
              <a:rPr lang="zh-CN" altLang="en-US" sz="26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6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3512770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1A36F3-1F37-4CA9-BBD9-97D4D81D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7916A-150B-4C20-B50A-E7DAAA9AF66B}" type="slidenum">
              <a:rPr lang="zh-CN" altLang="en-US" smtClean="0"/>
              <a:t>9</a:t>
            </a:fld>
            <a:endParaRPr lang="zh-CN" altLang="en-US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960577-B3FD-4CB1-B000-F50141DB880F}"/>
              </a:ext>
            </a:extLst>
          </p:cNvPr>
          <p:cNvCxnSpPr>
            <a:cxnSpLocks/>
          </p:cNvCxnSpPr>
          <p:nvPr/>
        </p:nvCxnSpPr>
        <p:spPr>
          <a:xfrm>
            <a:off x="-11721" y="1008276"/>
            <a:ext cx="3616567" cy="114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标题 2">
            <a:extLst>
              <a:ext uri="{FF2B5EF4-FFF2-40B4-BE49-F238E27FC236}">
                <a16:creationId xmlns:a16="http://schemas.microsoft.com/office/drawing/2014/main" id="{C0E620AD-6ADA-2C45-9807-ED049287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96" y="64602"/>
            <a:ext cx="3012534" cy="944820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+mn-lt"/>
              </a:rPr>
              <a:t>Result</a:t>
            </a:r>
            <a:r>
              <a:rPr lang="en-US" altLang="zh-CN" dirty="0">
                <a:solidFill>
                  <a:srgbClr val="C00000"/>
                </a:solidFill>
                <a:latin typeface="+mn-lt"/>
                <a:ea typeface="黑体" panose="02010609060101010101" pitchFamily="49" charset="-122"/>
              </a:rPr>
              <a:t>s</a:t>
            </a:r>
            <a:endParaRPr lang="zh-CN" altLang="en-US" dirty="0">
              <a:solidFill>
                <a:srgbClr val="C00000"/>
              </a:solidFill>
              <a:latin typeface="+mn-lt"/>
              <a:ea typeface="黑体" panose="02010609060101010101" pitchFamily="49" charset="-122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8C55BE-F5EA-2640-98CD-6729907B97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39" y="2603093"/>
            <a:ext cx="8842361" cy="267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8F54E8-F967-EB48-98C2-961BE1207D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756" y="2991409"/>
            <a:ext cx="7733046" cy="2418443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F53399-4879-C748-9E11-0CF0819C5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325768"/>
            <a:ext cx="8273143" cy="89915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More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creative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response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for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Montessori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than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Traditional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>
                <a:latin typeface="DengXian" panose="02010600030101010101" pitchFamily="2" charset="-122"/>
                <a:ea typeface="DengXian" panose="02010600030101010101" pitchFamily="2" charset="-122"/>
                <a:cs typeface="Arial" panose="020B0604020202020204" pitchFamily="34" charset="0"/>
              </a:rPr>
              <a:t>Children</a:t>
            </a:r>
          </a:p>
        </p:txBody>
      </p:sp>
    </p:spTree>
    <p:extLst>
      <p:ext uri="{BB962C8B-B14F-4D97-AF65-F5344CB8AC3E}">
        <p14:creationId xmlns:p14="http://schemas.microsoft.com/office/powerpoint/2010/main" val="2679565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28295</TotalTime>
  <Words>919</Words>
  <Application>Microsoft Macintosh PowerPoint</Application>
  <PresentationFormat>On-screen Show (4:3)</PresentationFormat>
  <Paragraphs>137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等线</vt:lpstr>
      <vt:lpstr>等线</vt:lpstr>
      <vt:lpstr>黑体</vt:lpstr>
      <vt:lpstr>华文隶书</vt:lpstr>
      <vt:lpstr>Arial</vt:lpstr>
      <vt:lpstr>Calibri</vt:lpstr>
      <vt:lpstr>Calibri Light</vt:lpstr>
      <vt:lpstr>Montserrat</vt:lpstr>
      <vt:lpstr>Wingdings</vt:lpstr>
      <vt:lpstr>Office 主题</vt:lpstr>
      <vt:lpstr>PowerPoint Presentation</vt:lpstr>
      <vt:lpstr>Main Authors</vt:lpstr>
      <vt:lpstr>Introduction</vt:lpstr>
      <vt:lpstr>Introduction</vt:lpstr>
      <vt:lpstr>Introduction</vt:lpstr>
      <vt:lpstr>Research gap</vt:lpstr>
      <vt:lpstr>Methods</vt:lpstr>
      <vt:lpstr>Methods</vt:lpstr>
      <vt:lpstr>Results</vt:lpstr>
      <vt:lpstr>Results</vt:lpstr>
      <vt:lpstr>Discussion</vt:lpstr>
      <vt:lpstr>Conclusion</vt:lpstr>
      <vt:lpstr>Further reading</vt:lpstr>
      <vt:lpstr>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欢迎全国妇联儿童部部长一行来访</dc:title>
  <dc:creator>langlang</dc:creator>
  <cp:lastModifiedBy>吴 俊杰</cp:lastModifiedBy>
  <cp:revision>879</cp:revision>
  <dcterms:created xsi:type="dcterms:W3CDTF">2016-03-10T03:05:03Z</dcterms:created>
  <dcterms:modified xsi:type="dcterms:W3CDTF">2022-03-28T01:02:11Z</dcterms:modified>
</cp:coreProperties>
</file>