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2" r:id="rId8"/>
    <p:sldId id="264" r:id="rId9"/>
    <p:sldId id="258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B535A-BC16-4A48-8554-99A46EF16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E9A04B-ED64-4DF1-864F-6404F42A6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BB0BEC-0D7F-4C6B-ACC0-8488B77E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FCD12C-91FF-4E20-8822-3D9CAE87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548982-E635-421E-814D-0C677F6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92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1F54A-2BE1-4386-B8FC-FDBC9793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1F306B-E487-45D4-A3E2-E85101456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070D9-DAAF-4622-8255-15865A77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9228ED-DB2A-4DB2-8B81-3A457B44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863C9-BC3C-4466-BD1B-B5370B67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2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EE658A-F4B3-4713-9D02-5E8E30BEE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96FBD8-B4FB-49C1-8EC1-42A7E2F83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4E5664-7666-47CE-8FE4-4F36E43E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52BFE-E58D-45D7-8FF2-BF8616B7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31C895-FEE7-43ED-BDBE-82984678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4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820095-413D-4F4F-A77F-AC257E54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E746C4-F68A-4D61-BD40-44ACBBE76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B54137-0627-4D88-86EB-ADA02242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CB824A-1B14-476A-AD5C-ADBB915B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A9C77-2207-4E7A-8D7B-EC50943E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39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344F0-ADF1-46C0-8D07-E87BB532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DDEB50-B1CF-46A5-93B7-5C2A353D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429280-D9B1-4BF3-88DD-95755A8A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6DF181-B6AF-48AC-92D6-6CC5ED66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CF023-F200-4109-91FD-AF88C104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72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CDA57-EBAD-48D5-AFDE-C4D1094B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3F7E6F-C377-4A66-B75C-651BF699C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E9B6C-A3C6-45D5-B848-CFC0C7BB2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D6813-1E40-43CB-96CA-A9F1FF3A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837A6B-4037-43B4-9A6C-6FBE136A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809723-CE16-42AC-B09F-04A4778A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21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9ED16-B19D-4CFA-BB16-C5AF8FA7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1E89FC-FD0D-4046-ACD0-F29557DF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27C003-8A21-44B8-91A4-53A9852FF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90113C-1685-4E48-968D-E37D38451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83BEDD-1560-4B4A-8C50-4BD04BBA3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37D0B7-8D14-4AC3-9047-1A8F4A9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C6393B-96BF-43DA-BF8E-9FD08CCD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4F0109-BDF3-48DD-8354-F2D1ED3D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A0010-3672-4CCA-A88A-EB5893F5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9F3FE8-2CE1-4D87-9389-B331E667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18C846-6E8E-4AFC-86E5-E195F5F1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7926E3-3E73-43EC-BDCE-86FBE96F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8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AEA803-7135-45F3-BCDE-69EE9215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CBF24F-7975-440C-962E-C48A2FB6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4A3BD9-D6D9-4A22-A748-E35FF05F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1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F2E31-EBD7-4560-B849-04132C35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4EF6AF-6C6B-44BC-B892-4481D41C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BB7B34-C961-42CD-B85E-161376FB8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40C837-C341-4942-8737-09787052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667FD6-E53D-437D-9395-ADAF5232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891F5E-3DF3-4780-AF9B-5813B34D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9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C5E7E-2AD7-4679-9596-0CA0318B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A2D5FE-CDA4-438B-9818-2BBA3D68B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CFA63F-51C2-47F5-BAE4-BE56AB35C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7A9845-9597-4982-AA51-B3A20209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C5C130-483E-436E-8BDC-368F95B0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C9E941-E789-4088-BCFA-B9BE88AD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5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878091-000A-483E-BA52-A7986171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B95286-C005-4A97-A868-1A0813BC3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5D063-C6ED-437B-8532-E1FF9CCA4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90DB-3A96-471F-8A8C-E29B239D8DF7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DB569E-3B5F-4959-96A1-E9B0B3CD0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F59414-6CD2-4B92-9F48-3E4310CE6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9118-F9C5-4EC8-B2F5-1E4529B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8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32E5DC4-9279-45CA-9CA2-D349DE6D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Neural Representations of Scientific Knowledge After Meaningful Learning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1450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研究设想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BF4BD4B-F48F-4BF6-A1F5-D6069004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3" y="1007991"/>
            <a:ext cx="9830128" cy="5719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zh-CN" sz="2400" dirty="0"/>
              <a:t>Neural Representations of Scientific Knowledge After Meaningful Learning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53558FF-540F-40C7-B35C-10CE5076273B}"/>
              </a:ext>
            </a:extLst>
          </p:cNvPr>
          <p:cNvGrpSpPr/>
          <p:nvPr/>
        </p:nvGrpSpPr>
        <p:grpSpPr>
          <a:xfrm>
            <a:off x="555593" y="2112885"/>
            <a:ext cx="5540408" cy="2938509"/>
            <a:chOff x="555592" y="2112885"/>
            <a:chExt cx="7910005" cy="356882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BDA940D-6640-4A6E-900D-191C58E31566}"/>
                </a:ext>
              </a:extLst>
            </p:cNvPr>
            <p:cNvSpPr/>
            <p:nvPr/>
          </p:nvSpPr>
          <p:spPr>
            <a:xfrm>
              <a:off x="555593" y="2112885"/>
              <a:ext cx="7910004" cy="12872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</a:rPr>
                <a:t>物理系的学生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04FB84F-55A0-4318-BF68-1B4711C8790D}"/>
                </a:ext>
              </a:extLst>
            </p:cNvPr>
            <p:cNvSpPr/>
            <p:nvPr/>
          </p:nvSpPr>
          <p:spPr>
            <a:xfrm>
              <a:off x="555592" y="4394446"/>
              <a:ext cx="7910004" cy="12872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</a:rPr>
                <a:t>计算机系的学生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893812E-9915-4E7B-9F3C-89C53004736C}"/>
                </a:ext>
              </a:extLst>
            </p:cNvPr>
            <p:cNvSpPr/>
            <p:nvPr/>
          </p:nvSpPr>
          <p:spPr>
            <a:xfrm>
              <a:off x="2567864" y="2614474"/>
              <a:ext cx="1606858" cy="2565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前测</a:t>
              </a:r>
              <a:endParaRPr lang="en-US" altLang="zh-CN" sz="1400" dirty="0"/>
            </a:p>
            <a:p>
              <a:pPr algn="ctr"/>
              <a:endParaRPr lang="en-US" altLang="zh-CN" sz="1400" dirty="0"/>
            </a:p>
            <a:p>
              <a:pPr algn="ctr"/>
              <a:r>
                <a:rPr lang="zh-CN" altLang="en-US" sz="1400" dirty="0"/>
                <a:t>物理学概念</a:t>
              </a:r>
              <a:endParaRPr lang="en-US" altLang="zh-CN" sz="1400" dirty="0"/>
            </a:p>
            <a:p>
              <a:pPr algn="ctr"/>
              <a:r>
                <a:rPr lang="zh-CN" altLang="en-US" sz="1400" dirty="0"/>
                <a:t>和</a:t>
              </a:r>
              <a:endParaRPr lang="en-US" altLang="zh-CN" sz="1400" dirty="0"/>
            </a:p>
            <a:p>
              <a:pPr algn="ctr"/>
              <a:r>
                <a:rPr lang="zh-CN" altLang="en-US" sz="1400" dirty="0"/>
                <a:t>数据库概念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B24EE19-E9F0-4165-9290-0DECEB8C3BF8}"/>
                </a:ext>
              </a:extLst>
            </p:cNvPr>
            <p:cNvSpPr/>
            <p:nvPr/>
          </p:nvSpPr>
          <p:spPr>
            <a:xfrm>
              <a:off x="4614171" y="2610035"/>
              <a:ext cx="1606858" cy="25656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学习</a:t>
              </a:r>
              <a:endParaRPr lang="en-US" altLang="zh-CN" sz="1400" dirty="0"/>
            </a:p>
            <a:p>
              <a:pPr algn="ctr"/>
              <a:endParaRPr lang="en-US" altLang="zh-CN" sz="1400" dirty="0"/>
            </a:p>
            <a:p>
              <a:pPr algn="ctr"/>
              <a:r>
                <a:rPr lang="zh-CN" altLang="en-US" sz="1400" dirty="0"/>
                <a:t>物理学知识</a:t>
              </a:r>
              <a:endParaRPr lang="en-US" altLang="zh-CN" sz="1400" dirty="0"/>
            </a:p>
            <a:p>
              <a:pPr algn="ctr"/>
              <a:r>
                <a:rPr lang="zh-CN" altLang="en-US" sz="1400" dirty="0"/>
                <a:t>或</a:t>
              </a:r>
              <a:endParaRPr lang="en-US" altLang="zh-CN" sz="1400" dirty="0"/>
            </a:p>
            <a:p>
              <a:pPr algn="ctr"/>
              <a:r>
                <a:rPr lang="zh-CN" altLang="en-US" sz="1400" dirty="0"/>
                <a:t>数据库知识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D267D4-DA4D-4FE3-AD61-92A5F5F8D45A}"/>
                </a:ext>
              </a:extLst>
            </p:cNvPr>
            <p:cNvSpPr/>
            <p:nvPr/>
          </p:nvSpPr>
          <p:spPr>
            <a:xfrm>
              <a:off x="6668618" y="2610035"/>
              <a:ext cx="1606858" cy="2565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后测</a:t>
              </a:r>
              <a:endParaRPr lang="en-US" altLang="zh-CN" sz="1400" dirty="0"/>
            </a:p>
            <a:p>
              <a:pPr algn="ctr"/>
              <a:endParaRPr lang="en-US" altLang="zh-CN" sz="1400" dirty="0"/>
            </a:p>
            <a:p>
              <a:pPr algn="ctr"/>
              <a:r>
                <a:rPr lang="zh-CN" altLang="en-US" sz="1400" dirty="0"/>
                <a:t>物理学概念</a:t>
              </a:r>
              <a:endParaRPr lang="en-US" altLang="zh-CN" sz="1400" dirty="0"/>
            </a:p>
            <a:p>
              <a:pPr algn="ctr"/>
              <a:r>
                <a:rPr lang="zh-CN" altLang="en-US" sz="1400" dirty="0"/>
                <a:t>和</a:t>
              </a:r>
              <a:endParaRPr lang="en-US" altLang="zh-CN" sz="1400" dirty="0"/>
            </a:p>
            <a:p>
              <a:pPr algn="ctr"/>
              <a:r>
                <a:rPr lang="zh-CN" altLang="en-US" sz="1400" dirty="0"/>
                <a:t>数据库概念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373810D-D459-4B5C-A770-83115F4DAE82}"/>
              </a:ext>
            </a:extLst>
          </p:cNvPr>
          <p:cNvGrpSpPr/>
          <p:nvPr/>
        </p:nvGrpSpPr>
        <p:grpSpPr>
          <a:xfrm>
            <a:off x="6664712" y="1645152"/>
            <a:ext cx="3741961" cy="2518475"/>
            <a:chOff x="6569476" y="1163829"/>
            <a:chExt cx="4625639" cy="292877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5BBCDA4-4587-443E-A79D-D0D632A8E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892" b="43343"/>
            <a:stretch/>
          </p:blipFill>
          <p:spPr>
            <a:xfrm>
              <a:off x="6569476" y="1163829"/>
              <a:ext cx="4172505" cy="292877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80801F6-9D25-4316-ADAE-220452CB05D1}"/>
                </a:ext>
              </a:extLst>
            </p:cNvPr>
            <p:cNvSpPr/>
            <p:nvPr/>
          </p:nvSpPr>
          <p:spPr>
            <a:xfrm>
              <a:off x="7094311" y="2110028"/>
              <a:ext cx="615578" cy="44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tx1"/>
                  </a:solidFill>
                </a:rPr>
                <a:t>概念</a:t>
              </a:r>
              <a:r>
                <a:rPr lang="en-US" altLang="zh-CN" sz="900" dirty="0">
                  <a:solidFill>
                    <a:schemeClr val="tx1"/>
                  </a:solidFill>
                </a:rPr>
                <a:t>1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7A34DD2-9EE1-4FD9-B5E7-9467B85D59F2}"/>
                </a:ext>
              </a:extLst>
            </p:cNvPr>
            <p:cNvSpPr/>
            <p:nvPr/>
          </p:nvSpPr>
          <p:spPr>
            <a:xfrm>
              <a:off x="7112067" y="3354629"/>
              <a:ext cx="615578" cy="44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tx1"/>
                  </a:solidFill>
                </a:rPr>
                <a:t>概念</a:t>
              </a:r>
              <a:r>
                <a:rPr lang="en-US" altLang="zh-CN" sz="900" dirty="0">
                  <a:solidFill>
                    <a:schemeClr val="tx1"/>
                  </a:solidFill>
                </a:rPr>
                <a:t>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2ECA9E0-924E-471A-978A-2D5A4E70D314}"/>
                </a:ext>
              </a:extLst>
            </p:cNvPr>
            <p:cNvSpPr/>
            <p:nvPr/>
          </p:nvSpPr>
          <p:spPr>
            <a:xfrm>
              <a:off x="10288845" y="1195392"/>
              <a:ext cx="906270" cy="44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  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D1B6E16E-5258-408C-9B44-31E16AC8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82085" y="3033080"/>
            <a:ext cx="3410767" cy="1577311"/>
          </a:xfrm>
          <a:prstGeom prst="rect">
            <a:avLst/>
          </a:prstGeom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2EF92FDF-354C-44C6-9C2F-05331E38D7BB}"/>
              </a:ext>
            </a:extLst>
          </p:cNvPr>
          <p:cNvSpPr/>
          <p:nvPr/>
        </p:nvSpPr>
        <p:spPr>
          <a:xfrm>
            <a:off x="10098857" y="2904389"/>
            <a:ext cx="186847" cy="329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E63FBD1-BCA6-4DCE-A0C2-9E76E6DD4C4C}"/>
              </a:ext>
            </a:extLst>
          </p:cNvPr>
          <p:cNvSpPr txBox="1"/>
          <p:nvPr/>
        </p:nvSpPr>
        <p:spPr>
          <a:xfrm>
            <a:off x="8729089" y="4542621"/>
            <a:ext cx="1569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语义距离矩阵</a:t>
            </a:r>
            <a:endParaRPr lang="en-US" altLang="zh-CN" dirty="0"/>
          </a:p>
          <a:p>
            <a:pPr algn="ctr"/>
            <a:r>
              <a:rPr lang="zh-CN" altLang="en-US" dirty="0"/>
              <a:t>或</a:t>
            </a:r>
            <a:endParaRPr lang="en-US" altLang="zh-CN" dirty="0"/>
          </a:p>
          <a:p>
            <a:pPr algn="ctr"/>
            <a:r>
              <a:rPr lang="zh-CN" altLang="en-US" dirty="0"/>
              <a:t>概念地图矩阵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817FA5D-93DE-410C-91B9-455F3FF1C296}"/>
              </a:ext>
            </a:extLst>
          </p:cNvPr>
          <p:cNvSpPr txBox="1"/>
          <p:nvPr/>
        </p:nvSpPr>
        <p:spPr>
          <a:xfrm>
            <a:off x="348057" y="5342453"/>
            <a:ext cx="526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/>
              <a:t>测试内容：概念地图、语义距离、大脑活动、解题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5065F75-961E-4891-BF49-7B4AB345136F}"/>
              </a:ext>
            </a:extLst>
          </p:cNvPr>
          <p:cNvSpPr txBox="1"/>
          <p:nvPr/>
        </p:nvSpPr>
        <p:spPr>
          <a:xfrm>
            <a:off x="5622427" y="5797908"/>
            <a:ext cx="40511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学生的脑激活</a:t>
            </a:r>
            <a:r>
              <a:rPr lang="en-US" altLang="zh-CN" dirty="0"/>
              <a:t>/</a:t>
            </a:r>
            <a:r>
              <a:rPr lang="zh-CN" altLang="en-US" b="1" dirty="0"/>
              <a:t>语义相关</a:t>
            </a:r>
            <a:r>
              <a:rPr lang="en-US" altLang="zh-CN" dirty="0"/>
              <a:t>/</a:t>
            </a:r>
            <a:r>
              <a:rPr lang="zh-CN" altLang="en-US" dirty="0"/>
              <a:t>概念地图矩阵</a:t>
            </a:r>
            <a:endParaRPr lang="en-US" altLang="zh-CN" dirty="0"/>
          </a:p>
          <a:p>
            <a:pPr algn="ctr"/>
            <a:r>
              <a:rPr lang="en-US" altLang="zh-CN" dirty="0" err="1"/>
              <a:t>corr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lang="zh-CN" altLang="en-US" dirty="0"/>
              <a:t>专家的相应矩阵</a:t>
            </a: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0F57A549-9407-4D08-9DD6-DCA8ED8023DD}"/>
              </a:ext>
            </a:extLst>
          </p:cNvPr>
          <p:cNvSpPr/>
          <p:nvPr/>
        </p:nvSpPr>
        <p:spPr>
          <a:xfrm>
            <a:off x="9709048" y="5973330"/>
            <a:ext cx="625277" cy="54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预测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7E3177C-31BD-474D-9ED2-0D768A39EBE9}"/>
              </a:ext>
            </a:extLst>
          </p:cNvPr>
          <p:cNvSpPr txBox="1"/>
          <p:nvPr/>
        </p:nvSpPr>
        <p:spPr>
          <a:xfrm>
            <a:off x="10520039" y="6074907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解题正确率</a:t>
            </a:r>
          </a:p>
        </p:txBody>
      </p:sp>
    </p:spTree>
    <p:extLst>
      <p:ext uri="{BB962C8B-B14F-4D97-AF65-F5344CB8AC3E}">
        <p14:creationId xmlns:p14="http://schemas.microsoft.com/office/powerpoint/2010/main" val="130059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5" y="2344845"/>
            <a:ext cx="10515600" cy="1325563"/>
          </a:xfrm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zh-CN" altLang="en-US" dirty="0"/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123403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词汇和概念的表征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6D296603-6150-4502-9FB1-FDFEA937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3" y="944383"/>
            <a:ext cx="3420448" cy="5719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两个有代表性的模型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6A0313-D2AB-45B9-A7BD-A610D65EF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404" y="1562394"/>
            <a:ext cx="5366244" cy="26118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788632-75A2-46A4-88BD-3634B5D9B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03" y="4325202"/>
            <a:ext cx="5360529" cy="244130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BF92898-D567-4F6A-BE85-6FA2EBF40049}"/>
              </a:ext>
            </a:extLst>
          </p:cNvPr>
          <p:cNvSpPr txBox="1"/>
          <p:nvPr/>
        </p:nvSpPr>
        <p:spPr>
          <a:xfrm>
            <a:off x="8087557" y="6458726"/>
            <a:ext cx="4290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400" b="0" dirty="0">
                <a:solidFill>
                  <a:srgbClr val="242021"/>
                </a:solidFill>
                <a:effectLst/>
                <a:latin typeface="ITCSymbolStd-MediumItalic"/>
              </a:rPr>
              <a:t>(Patterson, Nestor </a:t>
            </a:r>
            <a:r>
              <a:rPr lang="en-GB" altLang="zh-CN" sz="1400" dirty="0">
                <a:solidFill>
                  <a:srgbClr val="242021"/>
                </a:solidFill>
                <a:latin typeface="ITCSymbolStd-MediumItalic"/>
              </a:rPr>
              <a:t>&amp; </a:t>
            </a:r>
            <a:r>
              <a:rPr lang="en-GB" altLang="zh-CN" sz="1400" b="0" dirty="0">
                <a:solidFill>
                  <a:srgbClr val="242021"/>
                </a:solidFill>
                <a:effectLst/>
                <a:latin typeface="ITCSymbolStd-MediumItalic"/>
              </a:rPr>
              <a:t>Rogers, 2007, </a:t>
            </a:r>
            <a:r>
              <a:rPr lang="en-GB" altLang="zh-CN" sz="1400" b="0" i="1" dirty="0">
                <a:solidFill>
                  <a:srgbClr val="242021"/>
                </a:solidFill>
                <a:effectLst/>
                <a:latin typeface="ITCSymbolStd-MediumItalic"/>
              </a:rPr>
              <a:t>Nat Rev </a:t>
            </a:r>
            <a:r>
              <a:rPr lang="en-GB" altLang="zh-CN" sz="1400" b="0" i="1" dirty="0" err="1">
                <a:solidFill>
                  <a:srgbClr val="242021"/>
                </a:solidFill>
                <a:effectLst/>
                <a:latin typeface="ITCSymbolStd-MediumItalic"/>
              </a:rPr>
              <a:t>Neurosci</a:t>
            </a:r>
            <a:r>
              <a:rPr lang="zh-CN" altLang="en-US" sz="1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7751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词汇和概念的表征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EB33EB-ECA9-4544-B59A-184CB661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2" y="3762278"/>
            <a:ext cx="2969089" cy="25663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69E37E-5B14-4C8F-8C79-BA42AE24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025" y="4110971"/>
            <a:ext cx="2607967" cy="260796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A6B9807-0C11-47DA-B3A5-B145C833ECDD}"/>
              </a:ext>
            </a:extLst>
          </p:cNvPr>
          <p:cNvGrpSpPr/>
          <p:nvPr/>
        </p:nvGrpSpPr>
        <p:grpSpPr>
          <a:xfrm>
            <a:off x="3914062" y="4152633"/>
            <a:ext cx="4909351" cy="2566305"/>
            <a:chOff x="7137646" y="3620230"/>
            <a:chExt cx="4909351" cy="256630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9071118-7132-4555-A9AE-86826528130F}"/>
                </a:ext>
              </a:extLst>
            </p:cNvPr>
            <p:cNvSpPr txBox="1"/>
            <p:nvPr/>
          </p:nvSpPr>
          <p:spPr>
            <a:xfrm>
              <a:off x="7235586" y="5724455"/>
              <a:ext cx="23567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(Wu et al., 2013; </a:t>
              </a:r>
              <a:r>
                <a:rPr lang="en-US" altLang="zh-CN" sz="1600" i="1" dirty="0"/>
                <a:t>Sci Rep</a:t>
              </a:r>
              <a:r>
                <a:rPr lang="en-US" altLang="zh-CN" sz="1600" dirty="0"/>
                <a:t>)</a:t>
              </a:r>
              <a:endParaRPr lang="en-GB" altLang="zh-CN" sz="1600" dirty="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57EBB10-BD40-45BD-B5EB-D922FE1CB747}"/>
                </a:ext>
              </a:extLst>
            </p:cNvPr>
            <p:cNvGrpSpPr/>
            <p:nvPr/>
          </p:nvGrpSpPr>
          <p:grpSpPr>
            <a:xfrm>
              <a:off x="7137646" y="3620230"/>
              <a:ext cx="4909351" cy="2566305"/>
              <a:chOff x="7137646" y="3620230"/>
              <a:chExt cx="4909351" cy="2566305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0AEE5E53-8D88-493B-B654-92AE9B9F3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765" y="3772691"/>
                <a:ext cx="2413844" cy="2413844"/>
              </a:xfrm>
              <a:prstGeom prst="rect">
                <a:avLst/>
              </a:prstGeom>
            </p:spPr>
          </p:pic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95947BE5-C4F9-4639-A28B-252323D5FF65}"/>
                  </a:ext>
                </a:extLst>
              </p:cNvPr>
              <p:cNvGrpSpPr/>
              <p:nvPr/>
            </p:nvGrpSpPr>
            <p:grpSpPr>
              <a:xfrm>
                <a:off x="7314412" y="3876756"/>
                <a:ext cx="2192171" cy="1695238"/>
                <a:chOff x="7598497" y="4436049"/>
                <a:chExt cx="2192171" cy="1695238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38D97966-781F-473A-A0E3-B2B308AFED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98497" y="4436049"/>
                  <a:ext cx="1485714" cy="1695238"/>
                </a:xfrm>
                <a:prstGeom prst="rect">
                  <a:avLst/>
                </a:prstGeom>
              </p:spPr>
            </p:pic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4DFBEE53-5A2A-42C7-9604-E65E858D6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47844" y="4488884"/>
                  <a:ext cx="642824" cy="1401471"/>
                </a:xfrm>
                <a:prstGeom prst="rect">
                  <a:avLst/>
                </a:prstGeom>
              </p:spPr>
            </p:pic>
          </p:grp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094BB2FD-812D-4988-A71C-E2A341DB2627}"/>
                  </a:ext>
                </a:extLst>
              </p:cNvPr>
              <p:cNvSpPr/>
              <p:nvPr/>
            </p:nvSpPr>
            <p:spPr>
              <a:xfrm>
                <a:off x="7137646" y="3620230"/>
                <a:ext cx="4909351" cy="256630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6D296603-6150-4502-9FB1-FDFEA937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2" y="944383"/>
            <a:ext cx="9794616" cy="571903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3400" b="1" dirty="0"/>
              <a:t>具身表征 </a:t>
            </a:r>
            <a:r>
              <a:rPr lang="en-US" altLang="zh-CN" dirty="0"/>
              <a:t>(Embodied Representation;</a:t>
            </a:r>
            <a:r>
              <a:rPr lang="zh-CN" altLang="en-US" dirty="0"/>
              <a:t> </a:t>
            </a:r>
            <a:r>
              <a:rPr lang="en-US" altLang="zh-CN" dirty="0"/>
              <a:t>See Kiefer &amp; </a:t>
            </a:r>
            <a:r>
              <a:rPr lang="en-US" altLang="zh-CN" dirty="0" err="1"/>
              <a:t>Pulvermuller</a:t>
            </a:r>
            <a:r>
              <a:rPr lang="en-US" altLang="zh-CN" dirty="0"/>
              <a:t>, 2012, </a:t>
            </a:r>
            <a:r>
              <a:rPr lang="pt-BR" altLang="zh-CN" i="1" dirty="0"/>
              <a:t>cortex </a:t>
            </a:r>
            <a:r>
              <a:rPr lang="en-US" altLang="zh-CN" i="1" dirty="0"/>
              <a:t> </a:t>
            </a:r>
            <a:r>
              <a:rPr lang="en-US" altLang="zh-CN" dirty="0"/>
              <a:t>for a review)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32B68F-6593-411B-ADB1-2FB48A781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492" y="1355406"/>
            <a:ext cx="7876190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词汇和概念的表征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6D296603-6150-4502-9FB1-FDFEA937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2" y="944383"/>
            <a:ext cx="9794616" cy="571903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跨模态表征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Amodal</a:t>
            </a:r>
            <a:r>
              <a:rPr lang="en-US" altLang="zh-CN" sz="2000" dirty="0"/>
              <a:t> Representation)</a:t>
            </a:r>
            <a:endParaRPr lang="en-US" altLang="zh-CN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95EEF9-928F-48D7-909C-9C7937888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6" y="1436951"/>
            <a:ext cx="5707244" cy="5169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96F8FB-4173-44EB-AA59-A689D69A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18" y="2725444"/>
            <a:ext cx="3778055" cy="357399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1E227E5-1FA4-493B-851F-B4F1042CC267}"/>
              </a:ext>
            </a:extLst>
          </p:cNvPr>
          <p:cNvSpPr txBox="1"/>
          <p:nvPr/>
        </p:nvSpPr>
        <p:spPr>
          <a:xfrm>
            <a:off x="7031716" y="6488668"/>
            <a:ext cx="3435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i="0" dirty="0">
                <a:solidFill>
                  <a:srgbClr val="242021"/>
                </a:solidFill>
                <a:effectLst/>
                <a:latin typeface="MinionMM-BoldCondensed"/>
              </a:rPr>
              <a:t>(</a:t>
            </a:r>
            <a:r>
              <a:rPr lang="en-GB" altLang="zh-CN" sz="1800" i="0" dirty="0" err="1">
                <a:solidFill>
                  <a:srgbClr val="242021"/>
                </a:solidFill>
                <a:effectLst/>
                <a:latin typeface="MinionMM-BoldCondensed"/>
              </a:rPr>
              <a:t>Fairhall</a:t>
            </a:r>
            <a:r>
              <a:rPr lang="en-GB" altLang="zh-CN" sz="800" i="0" dirty="0">
                <a:solidFill>
                  <a:srgbClr val="242021"/>
                </a:solidFill>
                <a:effectLst/>
                <a:latin typeface="MinionMM-RegularCondensed"/>
              </a:rPr>
              <a:t> </a:t>
            </a:r>
            <a:r>
              <a:rPr lang="en-US" altLang="zh-CN" sz="1800" i="0" dirty="0">
                <a:solidFill>
                  <a:srgbClr val="242021"/>
                </a:solidFill>
                <a:effectLst/>
                <a:latin typeface="MinionMM-BoldCondensed"/>
              </a:rPr>
              <a:t>&amp;</a:t>
            </a:r>
            <a:r>
              <a:rPr lang="en-GB" altLang="zh-CN" sz="1800" i="0" dirty="0">
                <a:solidFill>
                  <a:srgbClr val="242021"/>
                </a:solidFill>
                <a:effectLst/>
                <a:latin typeface="MinionMM-BoldCondensed"/>
              </a:rPr>
              <a:t> </a:t>
            </a:r>
            <a:r>
              <a:rPr lang="en-GB" altLang="zh-CN" sz="1800" i="0" dirty="0" err="1">
                <a:solidFill>
                  <a:srgbClr val="242021"/>
                </a:solidFill>
                <a:effectLst/>
                <a:latin typeface="MinionMM-BoldCondensed"/>
              </a:rPr>
              <a:t>Caramazza</a:t>
            </a:r>
            <a:r>
              <a:rPr lang="en-US" altLang="zh-CN" dirty="0">
                <a:solidFill>
                  <a:srgbClr val="242021"/>
                </a:solidFill>
                <a:latin typeface="MinionMM-BoldCondensed"/>
              </a:rPr>
              <a:t>,</a:t>
            </a:r>
            <a:r>
              <a:rPr lang="zh-CN" altLang="en-US" dirty="0">
                <a:solidFill>
                  <a:srgbClr val="242021"/>
                </a:solidFill>
                <a:latin typeface="MinionMM-BoldCondensed"/>
              </a:rPr>
              <a:t> </a:t>
            </a:r>
            <a:r>
              <a:rPr lang="en-US" altLang="zh-CN" dirty="0">
                <a:solidFill>
                  <a:srgbClr val="242021"/>
                </a:solidFill>
                <a:latin typeface="MinionMM-BoldCondensed"/>
              </a:rPr>
              <a:t>2013,</a:t>
            </a:r>
            <a:r>
              <a:rPr lang="zh-CN" altLang="en-US" dirty="0">
                <a:solidFill>
                  <a:srgbClr val="242021"/>
                </a:solidFill>
                <a:latin typeface="MinionMM-BoldCondensed"/>
              </a:rPr>
              <a:t> </a:t>
            </a:r>
            <a:r>
              <a:rPr lang="en-US" altLang="zh-CN" dirty="0">
                <a:solidFill>
                  <a:srgbClr val="242021"/>
                </a:solidFill>
                <a:latin typeface="MinionMM-BoldCondensed"/>
              </a:rPr>
              <a:t>JN.</a:t>
            </a:r>
            <a:r>
              <a:rPr lang="en-GB" altLang="zh-CN" sz="1800" i="0" dirty="0">
                <a:solidFill>
                  <a:srgbClr val="242021"/>
                </a:solidFill>
                <a:effectLst/>
                <a:latin typeface="MinionMM-BoldCondensed"/>
              </a:rPr>
              <a:t>)</a:t>
            </a:r>
            <a:r>
              <a:rPr lang="en-GB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049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434A407-BD55-4AB2-A5CC-A9E2F6AE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2" y="666120"/>
            <a:ext cx="8059768" cy="365346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词汇和概念的表征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6D296603-6150-4502-9FB1-FDFEA937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2" y="944383"/>
            <a:ext cx="3553614" cy="571903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分类和主题关系的表征</a:t>
            </a:r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01FFF0-8BC2-4D63-AD0C-A26B6374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692" y="4467788"/>
            <a:ext cx="3287513" cy="22716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45C183-4ABB-4684-A06E-F88B5BAAB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35" y="4318077"/>
            <a:ext cx="3124920" cy="25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3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BF4BD4B-F48F-4BF6-A1F5-D6069004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2" y="944383"/>
            <a:ext cx="3553614" cy="571903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语义距离相似性</a:t>
            </a:r>
            <a:endParaRPr lang="en-US" altLang="zh-CN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63F5F81-1EA1-4366-A918-E1816617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19" y="1562394"/>
            <a:ext cx="6895238" cy="4723809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EED253AB-5A05-4531-90CB-EC34F6F4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词汇和概念的表征</a:t>
            </a:r>
          </a:p>
        </p:txBody>
      </p:sp>
    </p:spTree>
    <p:extLst>
      <p:ext uri="{BB962C8B-B14F-4D97-AF65-F5344CB8AC3E}">
        <p14:creationId xmlns:p14="http://schemas.microsoft.com/office/powerpoint/2010/main" val="318761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世界知识的表征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AB1951-C80A-47F7-A250-2693EFE45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803" y="1432447"/>
            <a:ext cx="7310326" cy="5339113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BF4BD4B-F48F-4BF6-A1F5-D6069004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1" y="944383"/>
            <a:ext cx="4304119" cy="571903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盲人的颜色知识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9183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A4C646E-1F58-4B6A-8BBB-012CD0CCA598}"/>
              </a:ext>
            </a:extLst>
          </p:cNvPr>
          <p:cNvSpPr/>
          <p:nvPr/>
        </p:nvSpPr>
        <p:spPr>
          <a:xfrm>
            <a:off x="7998781" y="1230334"/>
            <a:ext cx="4039339" cy="5427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118584"/>
            <a:ext cx="10515600" cy="77969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世界知识的表征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AB1951-C80A-47F7-A250-2693EFE45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9" y="1518887"/>
            <a:ext cx="7310326" cy="5339113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BF4BD4B-F48F-4BF6-A1F5-D6069004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1" y="944383"/>
            <a:ext cx="4304119" cy="571903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盲人的颜色知识</a:t>
            </a:r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3A5CD1-10BD-4A38-A154-F38E2EDD0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57"/>
          <a:stretch/>
        </p:blipFill>
        <p:spPr>
          <a:xfrm>
            <a:off x="9486648" y="5418690"/>
            <a:ext cx="1580952" cy="10017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7BF90B9-0D8C-4DED-B7E8-FDCB9472D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702" y="1982022"/>
            <a:ext cx="3171429" cy="23142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1F4B10E-4B42-4B0E-8AE9-287464F6A53B}"/>
              </a:ext>
            </a:extLst>
          </p:cNvPr>
          <p:cNvSpPr txBox="1"/>
          <p:nvPr/>
        </p:nvSpPr>
        <p:spPr>
          <a:xfrm>
            <a:off x="8906861" y="4817716"/>
            <a:ext cx="2557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Only in Sighted control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C22FCA-C452-4631-8DE3-891521A5D092}"/>
              </a:ext>
            </a:extLst>
          </p:cNvPr>
          <p:cNvSpPr txBox="1"/>
          <p:nvPr/>
        </p:nvSpPr>
        <p:spPr>
          <a:xfrm>
            <a:off x="8094645" y="1565032"/>
            <a:ext cx="3879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Both in early blind and sight control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165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2B0-88C4-4EAE-82EA-D7A25EF2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Research gap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A417F-FB87-44DF-8BAD-31E2A653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434" y="2446430"/>
            <a:ext cx="10241132" cy="1965140"/>
          </a:xfrm>
        </p:spPr>
        <p:txBody>
          <a:bodyPr/>
          <a:lstStyle/>
          <a:p>
            <a:pPr marL="0" indent="457200">
              <a:buNone/>
            </a:pPr>
            <a:r>
              <a:rPr lang="zh-CN" altLang="en-US" dirty="0"/>
              <a:t>前人主要考察语义概念、世界知识的表征，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但还没有涉及科学知识的表征，特别是理解型学习之后所获得的知识表征。</a:t>
            </a:r>
          </a:p>
        </p:txBody>
      </p:sp>
    </p:spTree>
    <p:extLst>
      <p:ext uri="{BB962C8B-B14F-4D97-AF65-F5344CB8AC3E}">
        <p14:creationId xmlns:p14="http://schemas.microsoft.com/office/powerpoint/2010/main" val="189892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251</Words>
  <Application>Microsoft Office PowerPoint</Application>
  <PresentationFormat>宽屏</PresentationFormat>
  <Paragraphs>55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ITCSymbolStd-MediumItalic</vt:lpstr>
      <vt:lpstr>MinionMM-BoldCondensed</vt:lpstr>
      <vt:lpstr>MinionMM-RegularCondensed</vt:lpstr>
      <vt:lpstr>等线</vt:lpstr>
      <vt:lpstr>等线 Light</vt:lpstr>
      <vt:lpstr>Arial</vt:lpstr>
      <vt:lpstr>Office 主题​​</vt:lpstr>
      <vt:lpstr>Neural Representations of Scientific Knowledge After Meaningful Learning</vt:lpstr>
      <vt:lpstr>词汇和概念的表征</vt:lpstr>
      <vt:lpstr>词汇和概念的表征</vt:lpstr>
      <vt:lpstr>词汇和概念的表征</vt:lpstr>
      <vt:lpstr>词汇和概念的表征</vt:lpstr>
      <vt:lpstr>词汇和概念的表征</vt:lpstr>
      <vt:lpstr>世界知识的表征</vt:lpstr>
      <vt:lpstr>世界知识的表征</vt:lpstr>
      <vt:lpstr>Research gap</vt:lpstr>
      <vt:lpstr>研究设想</vt:lpstr>
      <vt:lpstr>谢谢大家！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Representation of Scientific Knowledge After Meaningful Learning</dc:title>
  <dc:creator>Junjie (Jonathan) Wu</dc:creator>
  <cp:lastModifiedBy>Junjie (Jonathan) Wu</cp:lastModifiedBy>
  <cp:revision>22</cp:revision>
  <dcterms:created xsi:type="dcterms:W3CDTF">2020-11-27T02:40:06Z</dcterms:created>
  <dcterms:modified xsi:type="dcterms:W3CDTF">2020-11-27T13:07:29Z</dcterms:modified>
</cp:coreProperties>
</file>