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1" r:id="rId4"/>
    <p:sldId id="262" r:id="rId5"/>
    <p:sldId id="263" r:id="rId6"/>
    <p:sldId id="264" r:id="rId7"/>
    <p:sldId id="270" r:id="rId8"/>
    <p:sldId id="271" r:id="rId9"/>
    <p:sldId id="266" r:id="rId10"/>
    <p:sldId id="267" r:id="rId11"/>
    <p:sldId id="269" r:id="rId12"/>
    <p:sldId id="272" r:id="rId13"/>
    <p:sldId id="274" r:id="rId14"/>
    <p:sldId id="273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lvl1pPr marL="0" lvl="0" algn="l" defTabSz="457200">
      <a:defRPr sz="1800" kern="1200">
        <a:solidFill>
          <a:schemeClr val="tx1"/>
        </a:solidFill>
        <a:latin typeface="Calibri"/>
        <a:ea typeface="等线"/>
      </a:defRPr>
    </a:lvl1pPr>
    <a:lvl2pPr marL="457200" lvl="1" algn="l" defTabSz="457200">
      <a:defRPr sz="1800" kern="1200">
        <a:solidFill>
          <a:schemeClr val="tx1"/>
        </a:solidFill>
        <a:latin typeface="Calibri"/>
        <a:ea typeface="等线"/>
      </a:defRPr>
    </a:lvl2pPr>
    <a:lvl3pPr marL="914400" lvl="2" algn="l" defTabSz="457200">
      <a:defRPr sz="1800" kern="1200">
        <a:solidFill>
          <a:schemeClr val="tx1"/>
        </a:solidFill>
        <a:latin typeface="Calibri"/>
        <a:ea typeface="等线"/>
      </a:defRPr>
    </a:lvl3pPr>
    <a:lvl4pPr marL="1371600" lvl="3" algn="l" defTabSz="457200">
      <a:defRPr sz="1800" kern="1200">
        <a:solidFill>
          <a:schemeClr val="tx1"/>
        </a:solidFill>
        <a:latin typeface="Calibri"/>
        <a:ea typeface="等线"/>
      </a:defRPr>
    </a:lvl4pPr>
    <a:lvl5pPr marL="1828800" lvl="4" algn="l" defTabSz="457200">
      <a:defRPr sz="1800" kern="1200">
        <a:solidFill>
          <a:schemeClr val="tx1"/>
        </a:solidFill>
        <a:latin typeface="Calibri"/>
        <a:ea typeface="等线"/>
      </a:defRPr>
    </a:lvl5pPr>
    <a:lvl6pPr marL="2286000" lvl="5" algn="l" defTabSz="457200">
      <a:defRPr sz="1800" kern="1200">
        <a:solidFill>
          <a:schemeClr val="tx1"/>
        </a:solidFill>
        <a:latin typeface="Calibri"/>
        <a:ea typeface="等线"/>
      </a:defRPr>
    </a:lvl6pPr>
    <a:lvl7pPr marL="2743200" lvl="6" algn="l" defTabSz="457200">
      <a:defRPr sz="1800" kern="1200">
        <a:solidFill>
          <a:schemeClr val="tx1"/>
        </a:solidFill>
        <a:latin typeface="Calibri"/>
        <a:ea typeface="等线"/>
      </a:defRPr>
    </a:lvl7pPr>
    <a:lvl8pPr marL="3200400" lvl="7" algn="l" defTabSz="457200">
      <a:defRPr sz="1800" kern="1200">
        <a:solidFill>
          <a:schemeClr val="tx1"/>
        </a:solidFill>
        <a:latin typeface="Calibri"/>
        <a:ea typeface="等线"/>
      </a:defRPr>
    </a:lvl8pPr>
    <a:lvl9pPr marL="3657600" lvl="8" algn="l" defTabSz="457200">
      <a:defRPr sz="1800" kern="1200">
        <a:solidFill>
          <a:schemeClr val="tx1"/>
        </a:solidFill>
        <a:latin typeface="Calibri"/>
        <a:ea typeface="等线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t>2022/7/21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422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511444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85541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55730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547318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575963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55375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5184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1545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4659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2488600"/>
            <a:ext cx="6858000" cy="1490132"/>
          </a:xfrm>
        </p:spPr>
        <p:txBody>
          <a:bodyPr/>
          <a:lstStyle>
            <a:lvl1pPr marL="0" lv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单击此处编辑母版副标题样式</a:t>
            </a:r>
            <a:endParaRPr lang="en-US"/>
          </a:p>
        </p:txBody>
      </p:sp>
      <p:sp>
        <p:nvSpPr>
          <p:cNvPr id="8" name="标题 1"/>
          <p:cNvSpPr txBox="1"/>
          <p:nvPr/>
        </p:nvSpPr>
        <p:spPr>
          <a:xfrm>
            <a:off x="685800" y="1602197"/>
            <a:ext cx="7772400" cy="23876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/>
                <a:ea typeface="等线 Light"/>
              </a:defRPr>
            </a:lvl1pPr>
          </a:lstStyle>
          <a:p>
            <a:pPr algn="ctr"/>
            <a:endParaRPr lang="zh-CN" sz="4400" b="1">
              <a:solidFill>
                <a:schemeClr val="bg1"/>
              </a:solidFill>
              <a:latin typeface="华文隶书"/>
              <a:ea typeface="华文隶书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61" y="136524"/>
            <a:ext cx="6595110" cy="798656"/>
          </a:xfrm>
        </p:spPr>
        <p:txBody>
          <a:bodyPr>
            <a:normAutofit/>
          </a:bodyPr>
          <a:lstStyle>
            <a:lvl1pPr lvl="0" algn="l">
              <a:defRPr sz="3600" b="0">
                <a:solidFill>
                  <a:srgbClr val="C00000"/>
                </a:solidFill>
                <a:latin typeface="黑体"/>
                <a:ea typeface="黑体"/>
              </a:defRPr>
            </a:lvl1pPr>
          </a:lstStyle>
          <a:p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3535"/>
            <a:ext cx="7886700" cy="4913428"/>
          </a:xfrm>
        </p:spPr>
        <p:txBody>
          <a:bodyPr/>
          <a:lstStyle>
            <a:lvl1pPr lvl="0">
              <a:lnSpc>
                <a:spcPct val="130000"/>
              </a:lnSpc>
              <a:spcBef>
                <a:spcPts val="600"/>
              </a:spcBef>
              <a:defRPr sz="2600"/>
            </a:lvl1pPr>
            <a:lvl2pPr lvl="1">
              <a:lnSpc>
                <a:spcPct val="130000"/>
              </a:lnSpc>
              <a:spcBef>
                <a:spcPts val="600"/>
              </a:spcBef>
            </a:lvl2pPr>
            <a:lvl3pPr lvl="2">
              <a:lnSpc>
                <a:spcPct val="130000"/>
              </a:lnSpc>
              <a:spcBef>
                <a:spcPts val="600"/>
              </a:spcBef>
            </a:lvl3pPr>
            <a:lvl4pPr lvl="3">
              <a:lnSpc>
                <a:spcPct val="130000"/>
              </a:lnSpc>
              <a:spcBef>
                <a:spcPts val="600"/>
              </a:spcBef>
            </a:lvl4pPr>
            <a:lvl5pPr lvl="4">
              <a:lnSpc>
                <a:spcPct val="130000"/>
              </a:lnSpc>
              <a:spcBef>
                <a:spcPts val="600"/>
              </a:spcBef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lvl="0">
              <a:defRPr>
                <a:solidFill>
                  <a:schemeClr val="tx1"/>
                </a:solidFill>
              </a:defRPr>
            </a:lvl1pPr>
          </a:lstStyle>
          <a:p>
            <a:fld id="{96E0C402-28ED-4750-A685-14096DD0F278}" type="datetime1">
              <a:rPr lang="en-US" altLang="zh-CN"/>
              <a:t>7/21/2022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lvl="0">
              <a:defRPr>
                <a:solidFill>
                  <a:schemeClr val="tx1"/>
                </a:solidFill>
              </a:defRPr>
            </a:lvl1pPr>
          </a:lstStyle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8164657" y="6414540"/>
            <a:ext cx="701386" cy="365125"/>
          </a:xfrm>
        </p:spPr>
        <p:txBody>
          <a:bodyPr/>
          <a:lstStyle>
            <a:lvl1pPr lvl="0">
              <a:defRPr sz="2000">
                <a:solidFill>
                  <a:schemeClr val="tx1"/>
                </a:solidFill>
              </a:defRPr>
            </a:lvl1pPr>
          </a:lstStyle>
          <a:p>
            <a:fld id="{0F735258-640C-40B1-8EA9-C84F8829C959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D50F8-175A-4415-B25B-87900DA98861}" type="datetime1">
              <a:rPr lang="en-US" altLang="zh-CN"/>
              <a:t>7/21/2022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44DFD-0D8C-4380-9420-AEE7A3381905}" type="slidenum">
              <a:rPr 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/>
          <a:ea typeface="等线 Light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Calibri"/>
          <a:ea typeface="等线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Calibri"/>
          <a:ea typeface="等线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Calibri"/>
          <a:ea typeface="等线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等线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等线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等线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等线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等线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Calibri"/>
          <a:ea typeface="等线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/>
          <a:ea typeface="等线"/>
        </a:defRPr>
      </a:lvl1pPr>
      <a:lvl2pPr marL="457200" lvl="1" algn="l" defTabSz="914400">
        <a:defRPr sz="1800" kern="1200">
          <a:solidFill>
            <a:schemeClr val="tx1"/>
          </a:solidFill>
          <a:latin typeface="Calibri"/>
          <a:ea typeface="等线"/>
        </a:defRPr>
      </a:lvl2pPr>
      <a:lvl3pPr marL="914400" lvl="2" algn="l" defTabSz="914400">
        <a:defRPr sz="1800" kern="1200">
          <a:solidFill>
            <a:schemeClr val="tx1"/>
          </a:solidFill>
          <a:latin typeface="Calibri"/>
          <a:ea typeface="等线"/>
        </a:defRPr>
      </a:lvl3pPr>
      <a:lvl4pPr marL="1371600" lvl="3" algn="l" defTabSz="914400">
        <a:defRPr sz="1800" kern="1200">
          <a:solidFill>
            <a:schemeClr val="tx1"/>
          </a:solidFill>
          <a:latin typeface="Calibri"/>
          <a:ea typeface="等线"/>
        </a:defRPr>
      </a:lvl4pPr>
      <a:lvl5pPr marL="1828800" lvl="4" algn="l" defTabSz="914400">
        <a:defRPr sz="1800" kern="1200">
          <a:solidFill>
            <a:schemeClr val="tx1"/>
          </a:solidFill>
          <a:latin typeface="Calibri"/>
          <a:ea typeface="等线"/>
        </a:defRPr>
      </a:lvl5pPr>
      <a:lvl6pPr marL="2286000" lvl="5" algn="l" defTabSz="914400">
        <a:defRPr sz="1800" kern="1200">
          <a:solidFill>
            <a:schemeClr val="tx1"/>
          </a:solidFill>
          <a:latin typeface="Calibri"/>
          <a:ea typeface="等线"/>
        </a:defRPr>
      </a:lvl6pPr>
      <a:lvl7pPr marL="2743200" lvl="6" algn="l" defTabSz="914400">
        <a:defRPr sz="1800" kern="1200">
          <a:solidFill>
            <a:schemeClr val="tx1"/>
          </a:solidFill>
          <a:latin typeface="Calibri"/>
          <a:ea typeface="等线"/>
        </a:defRPr>
      </a:lvl7pPr>
      <a:lvl8pPr marL="3200400" lvl="7" algn="l" defTabSz="914400">
        <a:defRPr sz="1800" kern="1200">
          <a:solidFill>
            <a:schemeClr val="tx1"/>
          </a:solidFill>
          <a:latin typeface="Calibri"/>
          <a:ea typeface="等线"/>
        </a:defRPr>
      </a:lvl8pPr>
      <a:lvl9pPr marL="3657600" lvl="8" algn="l" defTabSz="914400">
        <a:defRPr sz="1800" kern="1200">
          <a:solidFill>
            <a:schemeClr val="tx1"/>
          </a:solidFill>
          <a:latin typeface="Calibri"/>
          <a:ea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18629" y="5829334"/>
            <a:ext cx="29168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sz="2400" dirty="0">
                <a:latin typeface="等线"/>
                <a:ea typeface="等线"/>
              </a:rPr>
              <a:t>吴俊杰</a:t>
            </a:r>
            <a:endParaRPr lang="en-US" sz="2400" dirty="0">
              <a:latin typeface="等线"/>
              <a:ea typeface="等线"/>
            </a:endParaRPr>
          </a:p>
          <a:p>
            <a:pPr algn="ctr"/>
            <a:r>
              <a:rPr lang="en-US" sz="2400" dirty="0">
                <a:latin typeface="等线"/>
                <a:ea typeface="等线"/>
              </a:rPr>
              <a:t>2022</a:t>
            </a:r>
            <a:r>
              <a:rPr lang="zh-CN" sz="2400" dirty="0">
                <a:latin typeface="等线"/>
                <a:ea typeface="等线"/>
              </a:rPr>
              <a:t>年</a:t>
            </a:r>
            <a:r>
              <a:rPr lang="en-US" altLang="zh-CN" sz="2400" dirty="0">
                <a:latin typeface="等线"/>
              </a:rPr>
              <a:t>7</a:t>
            </a:r>
            <a:r>
              <a:rPr lang="zh-CN" sz="2400" dirty="0">
                <a:latin typeface="等线"/>
                <a:ea typeface="等线"/>
              </a:rPr>
              <a:t>月</a:t>
            </a:r>
            <a:r>
              <a:rPr lang="en-US" altLang="zh-CN" sz="2400" dirty="0">
                <a:latin typeface="等线"/>
              </a:rPr>
              <a:t>19</a:t>
            </a:r>
            <a:r>
              <a:rPr lang="zh-CN" sz="2400" dirty="0">
                <a:latin typeface="等线"/>
                <a:ea typeface="等线"/>
              </a:rPr>
              <a:t>日</a:t>
            </a:r>
            <a:endParaRPr lang="en-US" sz="2400" dirty="0">
              <a:latin typeface="等线"/>
              <a:ea typeface="等线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808" t="13544" r="6319" b="19269"/>
          <a:stretch/>
        </p:blipFill>
        <p:spPr>
          <a:xfrm>
            <a:off x="3483431" y="89791"/>
            <a:ext cx="3120082" cy="1596572"/>
          </a:xfrm>
          <a:prstGeom prst="rect">
            <a:avLst/>
          </a:prstGeom>
        </p:spPr>
      </p:pic>
      <p:sp>
        <p:nvSpPr>
          <p:cNvPr id="12" name="文本框 3"/>
          <p:cNvSpPr txBox="1"/>
          <p:nvPr/>
        </p:nvSpPr>
        <p:spPr>
          <a:xfrm>
            <a:off x="508490" y="5729291"/>
            <a:ext cx="35845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等线"/>
                <a:ea typeface="等线"/>
              </a:rPr>
              <a:t>IF</a:t>
            </a:r>
            <a:r>
              <a:rPr lang="zh-CN" sz="2400" dirty="0">
                <a:latin typeface="等线"/>
                <a:ea typeface="等线"/>
              </a:rPr>
              <a:t> </a:t>
            </a:r>
            <a:r>
              <a:rPr lang="en-US" sz="2400" dirty="0">
                <a:latin typeface="等线"/>
                <a:ea typeface="等线"/>
              </a:rPr>
              <a:t>=</a:t>
            </a:r>
            <a:r>
              <a:rPr lang="zh-CN" sz="2400" dirty="0">
                <a:latin typeface="等线"/>
                <a:ea typeface="等线"/>
              </a:rPr>
              <a:t> </a:t>
            </a:r>
            <a:r>
              <a:rPr lang="en-US" altLang="zh-CN" sz="2400" dirty="0">
                <a:latin typeface="等线"/>
              </a:rPr>
              <a:t>6.395</a:t>
            </a:r>
            <a:r>
              <a:rPr lang="zh-CN" sz="2400" dirty="0">
                <a:latin typeface="等线"/>
                <a:ea typeface="等线"/>
              </a:rPr>
              <a:t>；</a:t>
            </a:r>
            <a:r>
              <a:rPr lang="en-US" sz="2400" dirty="0">
                <a:latin typeface="等线"/>
                <a:ea typeface="等线"/>
              </a:rPr>
              <a:t>SSCI</a:t>
            </a:r>
          </a:p>
          <a:p>
            <a:pPr algn="ctr"/>
            <a:r>
              <a:rPr lang="en-US" sz="2400" dirty="0"/>
              <a:t>JCR</a:t>
            </a:r>
            <a:r>
              <a:rPr lang="zh-CN" sz="2400" dirty="0"/>
              <a:t> </a:t>
            </a:r>
            <a:r>
              <a:rPr lang="en-US" sz="2400" dirty="0"/>
              <a:t>Q1</a:t>
            </a:r>
            <a:endParaRPr lang="en-US" sz="2400" dirty="0">
              <a:latin typeface="等线"/>
              <a:ea typeface="等线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BC2BD0-4672-EFC3-FFC7-BB95EB394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88" y="1568143"/>
            <a:ext cx="8704624" cy="34700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490" y="1383477"/>
            <a:ext cx="6527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141F59D-6A1E-4A93-93DD-191087A13E72}" type="slidenum">
              <a:rPr lang="en-US" altLang="zh-CN"/>
              <a:t>10</a:t>
            </a:fld>
            <a:endParaRPr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Calibri"/>
                <a:ea typeface="黑体"/>
              </a:rPr>
              <a:t>Conclusion</a:t>
            </a:r>
            <a:endParaRPr lang="zh-CN">
              <a:solidFill>
                <a:srgbClr val="C00000"/>
              </a:solidFill>
              <a:latin typeface="Calibri"/>
              <a:ea typeface="黑体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85107" y="2195097"/>
            <a:ext cx="7789635" cy="26381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latin typeface="DengXian"/>
                <a:ea typeface="DengXian"/>
              </a:rPr>
              <a:t>Big-C creativity is associated with more “random” rather than more “efficient” global network functional architecture, with condition-dependent variations in local clustering and efficiency. </a:t>
            </a:r>
            <a:endParaRPr lang="en-US" sz="2400" dirty="0">
              <a:latin typeface="DengXian"/>
              <a:ea typeface="DengXi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3100779-F1C3-44F9-8EC3-B1446A9BD312}" type="slidenum">
              <a:rPr lang="en-US" altLang="zh-CN"/>
              <a:t>11</a:t>
            </a:fld>
            <a:endParaRPr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5" y="64602"/>
            <a:ext cx="3616567" cy="9448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Calibri"/>
                <a:ea typeface="黑体"/>
              </a:rPr>
              <a:t>Reflection</a:t>
            </a:r>
            <a:endParaRPr lang="zh-CN">
              <a:solidFill>
                <a:srgbClr val="C00000"/>
              </a:solidFill>
              <a:latin typeface="Calibri"/>
              <a:ea typeface="黑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3120"/>
            <a:ext cx="7886700" cy="3739492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思路与“专家 </a:t>
            </a:r>
            <a:r>
              <a:rPr lang="en-US" altLang="zh-CN" dirty="0"/>
              <a:t>vs. </a:t>
            </a:r>
            <a:r>
              <a:rPr lang="zh-CN" altLang="en-US" dirty="0"/>
              <a:t>新手”的研究是一致的。思路没什么特别创新的地方。</a:t>
            </a:r>
            <a:endParaRPr lang="en-US" altLang="zh-CN" dirty="0"/>
          </a:p>
          <a:p>
            <a:r>
              <a:rPr lang="zh-CN" altLang="en-US" dirty="0"/>
              <a:t>方法也很主流，也没什么特别创新的地方。</a:t>
            </a:r>
            <a:endParaRPr lang="en-US" altLang="zh-CN" dirty="0"/>
          </a:p>
          <a:p>
            <a:r>
              <a:rPr lang="zh-CN" altLang="en-US" dirty="0"/>
              <a:t>结果有点违反传统的“直觉”，但是换个角度去解释又很符合“直觉”。</a:t>
            </a:r>
            <a:endParaRPr lang="en-US" altLang="zh-CN" dirty="0"/>
          </a:p>
          <a:p>
            <a:r>
              <a:rPr lang="zh-CN" altLang="en-US" dirty="0"/>
              <a:t>除了本文的解释角度，我想不出其他它值得发表在这个级别期刊上的理由。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DF7C080-88BD-D811-F2E3-1BF31FD30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90" y="1529453"/>
            <a:ext cx="8483110" cy="413339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18629" y="5829334"/>
            <a:ext cx="29168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sz="2400" dirty="0">
                <a:latin typeface="等线"/>
                <a:ea typeface="等线"/>
              </a:rPr>
              <a:t>吴俊杰</a:t>
            </a:r>
            <a:endParaRPr lang="en-US" sz="2400" dirty="0">
              <a:latin typeface="等线"/>
              <a:ea typeface="等线"/>
            </a:endParaRPr>
          </a:p>
          <a:p>
            <a:pPr algn="ctr"/>
            <a:r>
              <a:rPr lang="en-US" sz="2400" dirty="0">
                <a:latin typeface="等线"/>
                <a:ea typeface="等线"/>
              </a:rPr>
              <a:t>2022</a:t>
            </a:r>
            <a:r>
              <a:rPr lang="zh-CN" sz="2400" dirty="0">
                <a:latin typeface="等线"/>
                <a:ea typeface="等线"/>
              </a:rPr>
              <a:t>年</a:t>
            </a:r>
            <a:r>
              <a:rPr lang="en-US" altLang="zh-CN" sz="2400" dirty="0">
                <a:latin typeface="等线"/>
              </a:rPr>
              <a:t>7</a:t>
            </a:r>
            <a:r>
              <a:rPr lang="zh-CN" sz="2400" dirty="0">
                <a:latin typeface="等线"/>
                <a:ea typeface="等线"/>
              </a:rPr>
              <a:t>月</a:t>
            </a:r>
            <a:r>
              <a:rPr lang="en-US" altLang="zh-CN" sz="2400" dirty="0">
                <a:latin typeface="等线"/>
              </a:rPr>
              <a:t>19</a:t>
            </a:r>
            <a:r>
              <a:rPr lang="zh-CN" sz="2400" dirty="0">
                <a:latin typeface="等线"/>
                <a:ea typeface="等线"/>
              </a:rPr>
              <a:t>日</a:t>
            </a:r>
            <a:endParaRPr lang="en-US" sz="2400" dirty="0">
              <a:latin typeface="等线"/>
              <a:ea typeface="等线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808" t="13544" r="6319" b="19269"/>
          <a:stretch/>
        </p:blipFill>
        <p:spPr>
          <a:xfrm>
            <a:off x="3483431" y="89791"/>
            <a:ext cx="3120082" cy="1596572"/>
          </a:xfrm>
          <a:prstGeom prst="rect">
            <a:avLst/>
          </a:prstGeom>
        </p:spPr>
      </p:pic>
      <p:sp>
        <p:nvSpPr>
          <p:cNvPr id="12" name="文本框 3"/>
          <p:cNvSpPr txBox="1"/>
          <p:nvPr/>
        </p:nvSpPr>
        <p:spPr>
          <a:xfrm>
            <a:off x="508490" y="5729291"/>
            <a:ext cx="38752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等线"/>
                <a:ea typeface="等线"/>
              </a:rPr>
              <a:t>IF</a:t>
            </a:r>
            <a:r>
              <a:rPr lang="zh-CN" sz="2400" dirty="0">
                <a:latin typeface="等线"/>
                <a:ea typeface="等线"/>
              </a:rPr>
              <a:t> </a:t>
            </a:r>
            <a:r>
              <a:rPr lang="en-US" sz="2400" dirty="0">
                <a:latin typeface="等线"/>
                <a:ea typeface="等线"/>
              </a:rPr>
              <a:t>=</a:t>
            </a:r>
            <a:r>
              <a:rPr lang="zh-CN" sz="2400" dirty="0">
                <a:latin typeface="等线"/>
                <a:ea typeface="等线"/>
              </a:rPr>
              <a:t> </a:t>
            </a:r>
            <a:r>
              <a:rPr lang="en-US" altLang="zh-CN" sz="2400" dirty="0">
                <a:latin typeface="等线"/>
                <a:ea typeface="等线"/>
              </a:rPr>
              <a:t>7.400</a:t>
            </a:r>
            <a:r>
              <a:rPr lang="zh-CN" sz="2400" dirty="0">
                <a:latin typeface="等线"/>
                <a:ea typeface="等线"/>
              </a:rPr>
              <a:t>；</a:t>
            </a:r>
            <a:r>
              <a:rPr lang="en-US" sz="2400" dirty="0">
                <a:latin typeface="等线"/>
                <a:ea typeface="等线"/>
              </a:rPr>
              <a:t>SCI</a:t>
            </a:r>
          </a:p>
          <a:p>
            <a:r>
              <a:rPr lang="en-US" sz="2400" dirty="0"/>
              <a:t>JCR</a:t>
            </a:r>
            <a:r>
              <a:rPr lang="zh-CN" sz="2400" dirty="0"/>
              <a:t> </a:t>
            </a:r>
            <a:r>
              <a:rPr lang="en-US" sz="2400" dirty="0"/>
              <a:t>Q1   </a:t>
            </a:r>
            <a:r>
              <a:rPr lang="zh-CN" altLang="en-US" sz="2400" dirty="0"/>
              <a:t>医学大类 </a:t>
            </a:r>
            <a:r>
              <a:rPr lang="en-US" altLang="zh-CN" sz="2400" dirty="0"/>
              <a:t>2</a:t>
            </a:r>
            <a:r>
              <a:rPr lang="zh-CN" altLang="en-US" sz="2400" dirty="0"/>
              <a:t>区</a:t>
            </a:r>
            <a:r>
              <a:rPr lang="en-US" altLang="zh-CN" sz="2400" dirty="0"/>
              <a:t>TOP</a:t>
            </a:r>
            <a:endParaRPr lang="en-US" sz="2400" dirty="0">
              <a:latin typeface="等线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20396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78D8D9D-EEE4-4FFD-A34E-C8BEE6DBAABF}" type="slidenum">
              <a:rPr lang="en-US" altLang="zh-CN"/>
              <a:t>13</a:t>
            </a:fld>
            <a:endParaRPr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3303" y="1976786"/>
            <a:ext cx="8237394" cy="29044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DengXian"/>
                <a:ea typeface="DengXian"/>
              </a:rPr>
              <a:t>Group creation is the process by which group members collaborate to produce novel and useful ideas or products, including ideas generation and evaluation.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DengXian"/>
                <a:ea typeface="DengXian"/>
              </a:rPr>
              <a:t>However, the interpersonal neural mechanism of group creation during natural communication remains unclear. </a:t>
            </a:r>
          </a:p>
        </p:txBody>
      </p: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Calibri"/>
                <a:ea typeface="黑体"/>
              </a:rPr>
              <a:t>Research</a:t>
            </a:r>
            <a:r>
              <a:rPr lang="zh-CN">
                <a:solidFill>
                  <a:srgbClr val="C00000"/>
                </a:solidFill>
                <a:latin typeface="Calibri"/>
                <a:ea typeface="黑体"/>
              </a:rPr>
              <a:t> </a:t>
            </a:r>
            <a:r>
              <a:rPr lang="en-US">
                <a:solidFill>
                  <a:srgbClr val="C00000"/>
                </a:solidFill>
                <a:latin typeface="Calibri"/>
                <a:ea typeface="黑体"/>
              </a:rPr>
              <a:t>gap</a:t>
            </a:r>
            <a:endParaRPr lang="zh-CN">
              <a:solidFill>
                <a:srgbClr val="C00000"/>
              </a:solidFill>
              <a:latin typeface="Calibri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0021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78D8D9D-EEE4-4FFD-A34E-C8BEE6DBAABF}" type="slidenum">
              <a:rPr lang="en-US" altLang="zh-CN"/>
              <a:t>14</a:t>
            </a:fld>
            <a:endParaRPr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Calibri"/>
                <a:ea typeface="黑体"/>
              </a:rPr>
              <a:t>Methods</a:t>
            </a:r>
            <a:endParaRPr lang="zh-CN" dirty="0">
              <a:solidFill>
                <a:srgbClr val="C00000"/>
              </a:solidFill>
              <a:latin typeface="Calibri"/>
              <a:ea typeface="黑体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4693886-2112-D97B-1B8C-646A4F49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06" y="1365696"/>
            <a:ext cx="5584773" cy="484684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459B707-3711-3CB7-A66C-3ECE2BA889DE}"/>
              </a:ext>
            </a:extLst>
          </p:cNvPr>
          <p:cNvSpPr txBox="1"/>
          <p:nvPr/>
        </p:nvSpPr>
        <p:spPr>
          <a:xfrm>
            <a:off x="5903208" y="1446929"/>
            <a:ext cx="2962835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CharisSIL"/>
              </a:rPr>
              <a:t>Product Improvement Task (creative condition)</a:t>
            </a:r>
            <a:r>
              <a:rPr lang="en-US" altLang="zh-CN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Item Purchase Plan Task (control condition)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0547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78D8D9D-EEE4-4FFD-A34E-C8BEE6DBAABF}" type="slidenum">
              <a:rPr lang="en-US" altLang="zh-CN"/>
              <a:t>15</a:t>
            </a:fld>
            <a:endParaRPr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Calibri"/>
                <a:ea typeface="黑体"/>
              </a:rPr>
              <a:t>Main Results</a:t>
            </a:r>
            <a:endParaRPr lang="zh-CN" dirty="0">
              <a:solidFill>
                <a:srgbClr val="C00000"/>
              </a:solidFill>
              <a:latin typeface="Calibri"/>
              <a:ea typeface="黑体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1BBF244-279D-1A44-893D-C0B6E57A3077}"/>
              </a:ext>
            </a:extLst>
          </p:cNvPr>
          <p:cNvGrpSpPr/>
          <p:nvPr/>
        </p:nvGrpSpPr>
        <p:grpSpPr>
          <a:xfrm>
            <a:off x="1310949" y="1180643"/>
            <a:ext cx="6766250" cy="5416459"/>
            <a:chOff x="504161" y="1116520"/>
            <a:chExt cx="6692615" cy="5376741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5F3D7BC-823E-4955-6B4D-15B9A128F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161" y="1116520"/>
              <a:ext cx="5928018" cy="5376741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59CE82B-3B09-F4CF-D9A8-74E036B4D265}"/>
                </a:ext>
              </a:extLst>
            </p:cNvPr>
            <p:cNvSpPr txBox="1"/>
            <p:nvPr/>
          </p:nvSpPr>
          <p:spPr>
            <a:xfrm>
              <a:off x="5898777" y="1403285"/>
              <a:ext cx="959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1200" b="0" i="0" dirty="0">
                  <a:solidFill>
                    <a:srgbClr val="0070C0"/>
                  </a:solidFill>
                  <a:effectLst/>
                  <a:latin typeface="CharisSIL"/>
                </a:rPr>
                <a:t>SMG</a:t>
              </a:r>
            </a:p>
            <a:p>
              <a:r>
                <a:rPr lang="en-GB" altLang="zh-CN" sz="1200" b="0" i="0" dirty="0">
                  <a:solidFill>
                    <a:srgbClr val="0070C0"/>
                  </a:solidFill>
                  <a:effectLst/>
                  <a:latin typeface="CharisSIL"/>
                </a:rPr>
                <a:t>STG </a:t>
              </a:r>
              <a:endParaRPr lang="zh-CN" alt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485150A-C2EF-8267-21EF-0BCDC8B32FCB}"/>
                </a:ext>
              </a:extLst>
            </p:cNvPr>
            <p:cNvSpPr txBox="1"/>
            <p:nvPr/>
          </p:nvSpPr>
          <p:spPr>
            <a:xfrm>
              <a:off x="3532667" y="2559732"/>
              <a:ext cx="959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0" i="0" dirty="0">
                  <a:solidFill>
                    <a:srgbClr val="0070C0"/>
                  </a:solidFill>
                  <a:effectLst/>
                  <a:latin typeface="CharisSIL"/>
                </a:rPr>
                <a:t>SFG</a:t>
              </a:r>
            </a:p>
            <a:p>
              <a:r>
                <a:rPr lang="en-US" altLang="zh-CN" sz="1200" dirty="0">
                  <a:solidFill>
                    <a:srgbClr val="0070C0"/>
                  </a:solidFill>
                  <a:latin typeface="CharisSIL"/>
                </a:rPr>
                <a:t>SFG</a:t>
              </a:r>
            </a:p>
            <a:p>
              <a:r>
                <a:rPr lang="en-US" altLang="zh-CN" sz="1200" dirty="0">
                  <a:solidFill>
                    <a:srgbClr val="0070C0"/>
                  </a:solidFill>
                  <a:latin typeface="CharisSIL"/>
                </a:rPr>
                <a:t>MFG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E853FA5-5AB3-1D51-C4C4-A482F0820535}"/>
                </a:ext>
              </a:extLst>
            </p:cNvPr>
            <p:cNvSpPr txBox="1"/>
            <p:nvPr/>
          </p:nvSpPr>
          <p:spPr>
            <a:xfrm>
              <a:off x="6293965" y="1434970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0070C0"/>
                  </a:solidFill>
                </a:rPr>
                <a:t>默认网络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60D9D55-BE07-7BAF-47AB-A3DA88897602}"/>
                </a:ext>
              </a:extLst>
            </p:cNvPr>
            <p:cNvSpPr txBox="1"/>
            <p:nvPr/>
          </p:nvSpPr>
          <p:spPr>
            <a:xfrm>
              <a:off x="3307406" y="2122275"/>
              <a:ext cx="4105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0070C0"/>
                  </a:solidFill>
                </a:rPr>
                <a:t>执行控制网络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577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78D8D9D-EEE4-4FFD-A34E-C8BEE6DBAABF}" type="slidenum">
              <a:rPr lang="en-US" altLang="zh-CN"/>
              <a:t>16</a:t>
            </a:fld>
            <a:endParaRPr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Calibri"/>
                <a:ea typeface="黑体"/>
              </a:rPr>
              <a:t>Main Results</a:t>
            </a:r>
            <a:endParaRPr lang="zh-CN" dirty="0">
              <a:solidFill>
                <a:srgbClr val="C00000"/>
              </a:solidFill>
              <a:latin typeface="Calibri"/>
              <a:ea typeface="黑体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BFB237C-06B6-FCDD-2B61-53E1150F6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62" y="1733762"/>
            <a:ext cx="8190476" cy="3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8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78D8D9D-EEE4-4FFD-A34E-C8BEE6DBAABF}" type="slidenum">
              <a:rPr lang="en-US" altLang="zh-CN"/>
              <a:t>17</a:t>
            </a:fld>
            <a:endParaRPr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Calibri"/>
                <a:ea typeface="黑体"/>
              </a:rPr>
              <a:t>Main Results</a:t>
            </a:r>
            <a:endParaRPr lang="zh-CN" dirty="0">
              <a:solidFill>
                <a:srgbClr val="C00000"/>
              </a:solidFill>
              <a:latin typeface="Calibri"/>
              <a:ea typeface="黑体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3FC8810-5B8C-FE63-FC19-A654A4414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79" y="3979913"/>
            <a:ext cx="7828571" cy="23047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E453778-BC6A-02B3-8CF8-1A5A0AADF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606" y="1394353"/>
            <a:ext cx="3522788" cy="25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81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141F59D-6A1E-4A93-93DD-191087A13E72}" type="slidenum">
              <a:rPr lang="en-US" altLang="zh-CN"/>
              <a:t>18</a:t>
            </a:fld>
            <a:endParaRPr lang="zh-CN"/>
          </a:p>
        </p:txBody>
      </p:sp>
      <p:cxnSp>
        <p:nvCxnSpPr>
          <p:cNvPr id="6" name="直接连接符 5"/>
          <p:cNvCxnSpPr>
            <a:cxnSpLocks/>
          </p:cNvCxnSpPr>
          <p:nvPr/>
        </p:nvCxnSpPr>
        <p:spPr>
          <a:xfrm>
            <a:off x="-11721" y="1008276"/>
            <a:ext cx="5336756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6" y="64602"/>
            <a:ext cx="5517528" cy="9448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/>
                <a:ea typeface="黑体"/>
              </a:rPr>
              <a:t>Conclusion </a:t>
            </a:r>
            <a:r>
              <a:rPr lang="en-US" altLang="zh-CN" dirty="0">
                <a:solidFill>
                  <a:srgbClr val="C00000"/>
                </a:solidFill>
                <a:latin typeface="Calibri"/>
                <a:ea typeface="黑体"/>
              </a:rPr>
              <a:t>and implication</a:t>
            </a:r>
            <a:endParaRPr lang="zh-CN" dirty="0">
              <a:solidFill>
                <a:srgbClr val="C00000"/>
              </a:solidFill>
              <a:latin typeface="Calibri"/>
              <a:ea typeface="黑体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85105" y="1809615"/>
            <a:ext cx="7789635" cy="26381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latin typeface="DengXian"/>
                <a:ea typeface="DengXian"/>
              </a:rPr>
              <a:t>The INS in the creative condition was </a:t>
            </a:r>
            <a:r>
              <a:rPr lang="en-US" altLang="zh-CN" sz="2800" dirty="0">
                <a:latin typeface="DengXian"/>
                <a:ea typeface="DengXian"/>
              </a:rPr>
              <a:t>Low</a:t>
            </a:r>
            <a:r>
              <a:rPr lang="en-US" sz="2800" dirty="0">
                <a:latin typeface="DengXian"/>
                <a:ea typeface="DengXian"/>
              </a:rPr>
              <a:t>er than that in the control condition.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800" dirty="0">
                <a:latin typeface="DengXian"/>
                <a:ea typeface="DengXian"/>
              </a:rPr>
              <a:t>The higher INS</a:t>
            </a:r>
            <a:r>
              <a:rPr lang="en-US" sz="2800" dirty="0">
                <a:latin typeface="DengXian"/>
                <a:ea typeface="DengXian"/>
              </a:rPr>
              <a:t>, the </a:t>
            </a:r>
            <a:r>
              <a:rPr lang="en-US" altLang="zh-CN" sz="2800" dirty="0">
                <a:latin typeface="DengXian"/>
                <a:ea typeface="DengXian"/>
              </a:rPr>
              <a:t>better </a:t>
            </a:r>
            <a:r>
              <a:rPr lang="en-US" sz="2800" dirty="0">
                <a:latin typeface="DengXian"/>
                <a:ea typeface="DengXian"/>
              </a:rPr>
              <a:t>performances of group creation.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800" dirty="0">
                <a:latin typeface="DengXian"/>
                <a:ea typeface="DengXian"/>
              </a:rPr>
              <a:t>Lower INS might reflect the creative groups’ conflict of views.</a:t>
            </a:r>
            <a:endParaRPr lang="en-US" sz="2800" dirty="0">
              <a:latin typeface="DengXian"/>
              <a:ea typeface="DengXian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166421-E99D-8E72-98E9-6B1AA50292FE}"/>
              </a:ext>
            </a:extLst>
          </p:cNvPr>
          <p:cNvSpPr txBox="1"/>
          <p:nvPr/>
        </p:nvSpPr>
        <p:spPr>
          <a:xfrm>
            <a:off x="1017280" y="4871452"/>
            <a:ext cx="6925287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0" i="0" dirty="0">
                <a:solidFill>
                  <a:srgbClr val="000000"/>
                </a:solidFill>
                <a:effectLst/>
                <a:latin typeface="CharisSIL"/>
              </a:rPr>
              <a:t>Our findings provide interpersonal neural evidence for group creative interactions in the context of natural communication and increase our understanding of the nature of group creativity</a:t>
            </a:r>
            <a:r>
              <a:rPr lang="en-US" altLang="zh-CN" sz="2000" dirty="0">
                <a:solidFill>
                  <a:srgbClr val="000000"/>
                </a:solidFill>
                <a:latin typeface="CharisSIL"/>
              </a:rPr>
              <a:t>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7951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3100779-F1C3-44F9-8EC3-B1446A9BD312}" type="slidenum">
              <a:rPr lang="en-US" altLang="zh-CN"/>
              <a:t>19</a:t>
            </a:fld>
            <a:endParaRPr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5" y="64602"/>
            <a:ext cx="3616567" cy="9448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Calibri"/>
                <a:ea typeface="黑体"/>
              </a:rPr>
              <a:t>Reflection</a:t>
            </a:r>
            <a:endParaRPr lang="zh-CN">
              <a:solidFill>
                <a:srgbClr val="C00000"/>
              </a:solidFill>
              <a:latin typeface="Calibri"/>
              <a:ea typeface="黑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3449"/>
            <a:ext cx="7886700" cy="3739492"/>
          </a:xfrm>
        </p:spPr>
        <p:txBody>
          <a:bodyPr>
            <a:normAutofit/>
          </a:bodyPr>
          <a:lstStyle/>
          <a:p>
            <a:r>
              <a:rPr lang="zh-CN" altLang="en-US" dirty="0"/>
              <a:t>创新的团队，不仅要多想，还要多听。</a:t>
            </a:r>
            <a:endParaRPr lang="en-US" altLang="zh-CN" dirty="0"/>
          </a:p>
          <a:p>
            <a:r>
              <a:rPr lang="zh-CN" altLang="en-US" dirty="0"/>
              <a:t>做法很常规，实验比较自然，实验条件控制很好。</a:t>
            </a:r>
            <a:endParaRPr lang="en-US" altLang="zh-CN" dirty="0"/>
          </a:p>
          <a:p>
            <a:r>
              <a:rPr lang="zh-CN" altLang="en-US" dirty="0"/>
              <a:t>类似的实验设计，可以用于小组合作制作概念地图。</a:t>
            </a:r>
            <a:endParaRPr lang="en-US" altLang="zh-CN" dirty="0"/>
          </a:p>
          <a:p>
            <a:r>
              <a:rPr lang="zh-CN" altLang="en-US" dirty="0"/>
              <a:t>该实验范式，或许可以用于企业的测试，以考察团队的创新能力。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3559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5B0B5F-6BB6-499A-9B54-88B16D33065F}" type="slidenum">
              <a:rPr lang="en-US" altLang="zh-CN"/>
              <a:t>2</a:t>
            </a:fld>
            <a:endParaRPr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5108" y="1325768"/>
            <a:ext cx="8237394" cy="50887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800" b="1" dirty="0">
                <a:latin typeface="DengXian"/>
                <a:ea typeface="DengXian"/>
              </a:rPr>
              <a:t>C</a:t>
            </a:r>
            <a:r>
              <a:rPr lang="en-US" sz="2800" b="1" dirty="0">
                <a:latin typeface="DengXian"/>
                <a:ea typeface="DengXian"/>
              </a:rPr>
              <a:t>reative cognition is mediated by balanced engagement of </a:t>
            </a:r>
            <a:r>
              <a:rPr lang="en-US" sz="1900" dirty="0">
                <a:latin typeface="DengXian"/>
                <a:ea typeface="DengXian"/>
              </a:rPr>
              <a:t>(e.g., </a:t>
            </a:r>
            <a:r>
              <a:rPr lang="en-GB" altLang="zh-CN" sz="1900" dirty="0">
                <a:latin typeface="DengXian"/>
                <a:ea typeface="DengXian"/>
              </a:rPr>
              <a:t>Beaty et al., 2019 </a:t>
            </a:r>
            <a:r>
              <a:rPr lang="en-US" sz="1900" dirty="0">
                <a:latin typeface="DengXian"/>
                <a:ea typeface="DengXian"/>
              </a:rPr>
              <a:t>)</a:t>
            </a:r>
            <a:endParaRPr lang="en-US" sz="2800" dirty="0">
              <a:latin typeface="DengXian"/>
              <a:ea typeface="DengXian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DengXian"/>
                <a:ea typeface="DengXian"/>
              </a:rPr>
              <a:t>focused/diffuse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DengXian"/>
                <a:ea typeface="DengXian"/>
              </a:rPr>
              <a:t>convergent/divergent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DengXian"/>
                <a:ea typeface="DengXian"/>
              </a:rPr>
              <a:t>stabilizing/novelty-biased processing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DengXian"/>
                <a:ea typeface="DengXian"/>
              </a:rPr>
              <a:t>No consensus about brain mechanism that facilitate creative cognition</a:t>
            </a:r>
            <a:endParaRPr lang="en-US" sz="2600" dirty="0">
              <a:latin typeface="DengXian"/>
              <a:ea typeface="DengXian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DengXian"/>
                <a:ea typeface="DengXian"/>
              </a:rPr>
              <a:t>coupling of default mode and salience networks </a:t>
            </a:r>
            <a:r>
              <a:rPr lang="en-US" sz="2000" dirty="0">
                <a:latin typeface="DengXian"/>
                <a:ea typeface="DengXian"/>
              </a:rPr>
              <a:t>(e.g., Beaty et al., 2015; Shi et al., 2018)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DengXian"/>
                <a:ea typeface="DengXian"/>
              </a:rPr>
              <a:t>efficiency within the default network </a:t>
            </a:r>
            <a:r>
              <a:rPr lang="en-US" sz="2000" dirty="0">
                <a:latin typeface="DengXian"/>
                <a:ea typeface="DengXian"/>
              </a:rPr>
              <a:t>(Beaty et al. 2016)</a:t>
            </a:r>
            <a:endParaRPr lang="en-US" dirty="0">
              <a:latin typeface="DengXian"/>
              <a:ea typeface="DengXian"/>
            </a:endParaRPr>
          </a:p>
        </p:txBody>
      </p: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Calibri"/>
                <a:ea typeface="黑体"/>
              </a:rPr>
              <a:t>Introduction</a:t>
            </a:r>
            <a:endParaRPr lang="zh-CN">
              <a:solidFill>
                <a:srgbClr val="C00000"/>
              </a:solidFill>
              <a:latin typeface="Calibri"/>
              <a:ea typeface="黑体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78D8D9D-EEE4-4FFD-A34E-C8BEE6DBAABF}" type="slidenum">
              <a:rPr lang="en-US" altLang="zh-CN"/>
              <a:t>3</a:t>
            </a:fld>
            <a:endParaRPr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3303" y="2042946"/>
            <a:ext cx="8237394" cy="23676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DengXian"/>
                <a:ea typeface="DengXian"/>
              </a:rPr>
              <a:t>Most neuroscientific research on creativity involved university students.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DengXian"/>
                <a:ea typeface="DengXian"/>
              </a:rPr>
              <a:t>Few studies have involved exceptionally creative individuals. </a:t>
            </a:r>
          </a:p>
        </p:txBody>
      </p: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Calibri"/>
                <a:ea typeface="黑体"/>
              </a:rPr>
              <a:t>Research</a:t>
            </a:r>
            <a:r>
              <a:rPr lang="zh-CN">
                <a:solidFill>
                  <a:srgbClr val="C00000"/>
                </a:solidFill>
                <a:latin typeface="Calibri"/>
                <a:ea typeface="黑体"/>
              </a:rPr>
              <a:t> </a:t>
            </a:r>
            <a:r>
              <a:rPr lang="en-US">
                <a:solidFill>
                  <a:srgbClr val="C00000"/>
                </a:solidFill>
                <a:latin typeface="Calibri"/>
                <a:ea typeface="黑体"/>
              </a:rPr>
              <a:t>gap</a:t>
            </a:r>
            <a:endParaRPr lang="zh-CN">
              <a:solidFill>
                <a:srgbClr val="C00000"/>
              </a:solidFill>
              <a:latin typeface="Calibri"/>
              <a:ea typeface="黑体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FFF7F69-5B2D-40EA-81CA-84642ED6A6BE}" type="slidenum">
              <a:rPr lang="en-US" altLang="zh-CN"/>
              <a:t>4</a:t>
            </a:fld>
            <a:endParaRPr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/>
                <a:ea typeface="黑体"/>
              </a:rPr>
              <a:t>Methods</a:t>
            </a:r>
            <a:endParaRPr lang="zh-CN" dirty="0">
              <a:solidFill>
                <a:srgbClr val="C00000"/>
              </a:solidFill>
              <a:latin typeface="Calibri"/>
              <a:ea typeface="黑体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85108" y="1325768"/>
            <a:ext cx="4814206" cy="5825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>
                <a:latin typeface="DengXian"/>
                <a:ea typeface="DengXian"/>
              </a:rPr>
              <a:t>Participants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7215571-3F21-1541-EA89-70A4F4199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47" y="2048188"/>
            <a:ext cx="8659906" cy="27616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47753CD-B096-4389-B617-2C911911223C}" type="slidenum">
              <a:rPr lang="en-US" altLang="zh-CN"/>
              <a:t>5</a:t>
            </a:fld>
            <a:endParaRPr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Calibri"/>
                <a:ea typeface="黑体"/>
              </a:rPr>
              <a:t>Methods</a:t>
            </a:r>
            <a:endParaRPr lang="zh-CN">
              <a:solidFill>
                <a:srgbClr val="C00000"/>
              </a:solidFill>
              <a:latin typeface="Calibri"/>
              <a:ea typeface="黑体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94072" y="1618197"/>
            <a:ext cx="7644493" cy="3621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latin typeface="DengXian"/>
                <a:ea typeface="DengXian"/>
              </a:rPr>
              <a:t>Tasks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charset="2"/>
              <a:buChar char="Ø"/>
            </a:pPr>
            <a:r>
              <a:rPr lang="en-US" sz="2600" b="1" dirty="0">
                <a:latin typeface="DengXian"/>
                <a:ea typeface="DengXian"/>
              </a:rPr>
              <a:t>﻿</a:t>
            </a:r>
            <a:r>
              <a:rPr lang="zh-CN" sz="2600" b="1" dirty="0">
                <a:latin typeface="DengXian"/>
                <a:ea typeface="DengXian"/>
              </a:rPr>
              <a:t> </a:t>
            </a:r>
            <a:r>
              <a:rPr lang="en-US" sz="2600" dirty="0">
                <a:latin typeface="DengXian"/>
                <a:ea typeface="DengXian"/>
              </a:rPr>
              <a:t>the alternative uses test (AUT)</a:t>
            </a:r>
          </a:p>
          <a:p>
            <a:pPr marL="914400" lvl="2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dirty="0">
                <a:latin typeface="DengXian"/>
                <a:ea typeface="DengXian"/>
              </a:rPr>
              <a:t>Which requires participants to propose alternative uses of common objects.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000" dirty="0">
                <a:latin typeface="DengXian"/>
                <a:ea typeface="DengXian"/>
              </a:rPr>
              <a:t>﻿</a:t>
            </a:r>
            <a:r>
              <a:rPr lang="zh-CN" sz="3000" dirty="0">
                <a:latin typeface="DengXian"/>
                <a:ea typeface="DengXian"/>
              </a:rPr>
              <a:t> </a:t>
            </a:r>
            <a:r>
              <a:rPr lang="en-US" sz="2600" dirty="0">
                <a:latin typeface="DengXian"/>
                <a:ea typeface="DengXian"/>
              </a:rPr>
              <a:t>the remote associates test (RAT)</a:t>
            </a:r>
          </a:p>
          <a:p>
            <a:pPr marL="914400" lvl="2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200" dirty="0">
                <a:latin typeface="DengXian"/>
                <a:ea typeface="DengXian"/>
              </a:rPr>
              <a:t>Which requires participants to identify words that connect to three seemingly unrelated words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D6F851D-BE50-4BBF-B2B3-3B01BAB1483D}" type="slidenum">
              <a:rPr lang="en-US" altLang="zh-CN"/>
              <a:t>6</a:t>
            </a:fld>
            <a:endParaRPr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>
                <a:latin typeface="Calibri"/>
              </a:rPr>
              <a:t>Result</a:t>
            </a:r>
            <a:r>
              <a:rPr lang="en-US">
                <a:solidFill>
                  <a:srgbClr val="C00000"/>
                </a:solidFill>
                <a:latin typeface="Calibri"/>
                <a:ea typeface="黑体"/>
              </a:rPr>
              <a:t>s</a:t>
            </a:r>
            <a:endParaRPr lang="zh-CN">
              <a:solidFill>
                <a:srgbClr val="C00000"/>
              </a:solidFill>
              <a:latin typeface="Calibri"/>
              <a:ea typeface="黑体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325768"/>
            <a:ext cx="8273143" cy="8991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latin typeface="DengXian"/>
                <a:ea typeface="DengXian"/>
              </a:rPr>
              <a:t>During resting state, greater local efficiency in Big-C than SCG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C5E2A0-2F3E-16C5-DD78-87F759141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29" y="2550235"/>
            <a:ext cx="8622503" cy="2929334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C15E8DED-B3B2-964F-9678-91B2775E4FA2}"/>
              </a:ext>
            </a:extLst>
          </p:cNvPr>
          <p:cNvGrpSpPr/>
          <p:nvPr/>
        </p:nvGrpSpPr>
        <p:grpSpPr>
          <a:xfrm>
            <a:off x="1066296" y="3059668"/>
            <a:ext cx="484602" cy="445535"/>
            <a:chOff x="1066296" y="3059668"/>
            <a:chExt cx="484602" cy="445535"/>
          </a:xfrm>
        </p:grpSpPr>
        <p:sp>
          <p:nvSpPr>
            <p:cNvPr id="9" name="右中括号 8">
              <a:extLst>
                <a:ext uri="{FF2B5EF4-FFF2-40B4-BE49-F238E27FC236}">
                  <a16:creationId xmlns:a16="http://schemas.microsoft.com/office/drawing/2014/main" id="{FB687443-53E6-10CA-30A5-80C259EE85E6}"/>
                </a:ext>
              </a:extLst>
            </p:cNvPr>
            <p:cNvSpPr/>
            <p:nvPr/>
          </p:nvSpPr>
          <p:spPr>
            <a:xfrm rot="16200000">
              <a:off x="1212478" y="3166784"/>
              <a:ext cx="192237" cy="484602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CC2A842-D146-3771-B8E0-158B1294C5A7}"/>
                </a:ext>
              </a:extLst>
            </p:cNvPr>
            <p:cNvSpPr txBox="1"/>
            <p:nvPr/>
          </p:nvSpPr>
          <p:spPr>
            <a:xfrm>
              <a:off x="1158555" y="3059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*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4C836BD-66CC-A3F1-4EA4-E324D104A677}"/>
              </a:ext>
            </a:extLst>
          </p:cNvPr>
          <p:cNvGrpSpPr/>
          <p:nvPr/>
        </p:nvGrpSpPr>
        <p:grpSpPr>
          <a:xfrm>
            <a:off x="2805449" y="2983465"/>
            <a:ext cx="484602" cy="445535"/>
            <a:chOff x="1066296" y="3059668"/>
            <a:chExt cx="484602" cy="445535"/>
          </a:xfrm>
        </p:grpSpPr>
        <p:sp>
          <p:nvSpPr>
            <p:cNvPr id="14" name="右中括号 13">
              <a:extLst>
                <a:ext uri="{FF2B5EF4-FFF2-40B4-BE49-F238E27FC236}">
                  <a16:creationId xmlns:a16="http://schemas.microsoft.com/office/drawing/2014/main" id="{9F36BEF2-BF80-43F4-907E-35E742756CE9}"/>
                </a:ext>
              </a:extLst>
            </p:cNvPr>
            <p:cNvSpPr/>
            <p:nvPr/>
          </p:nvSpPr>
          <p:spPr>
            <a:xfrm rot="16200000">
              <a:off x="1212478" y="3166784"/>
              <a:ext cx="192237" cy="484602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D2B1800-9A22-AEEA-683A-B599DC2355AA}"/>
                </a:ext>
              </a:extLst>
            </p:cNvPr>
            <p:cNvSpPr txBox="1"/>
            <p:nvPr/>
          </p:nvSpPr>
          <p:spPr>
            <a:xfrm>
              <a:off x="1158555" y="3059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*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BC51045-9390-0519-FEB6-9164E73FB23D}"/>
              </a:ext>
            </a:extLst>
          </p:cNvPr>
          <p:cNvGrpSpPr/>
          <p:nvPr/>
        </p:nvGrpSpPr>
        <p:grpSpPr>
          <a:xfrm>
            <a:off x="5992198" y="2866920"/>
            <a:ext cx="498249" cy="278799"/>
            <a:chOff x="1066296" y="2930252"/>
            <a:chExt cx="484602" cy="574951"/>
          </a:xfrm>
        </p:grpSpPr>
        <p:sp>
          <p:nvSpPr>
            <p:cNvPr id="18" name="右中括号 17">
              <a:extLst>
                <a:ext uri="{FF2B5EF4-FFF2-40B4-BE49-F238E27FC236}">
                  <a16:creationId xmlns:a16="http://schemas.microsoft.com/office/drawing/2014/main" id="{6482BBA3-BC2C-0623-DE54-8D31DF4D3D60}"/>
                </a:ext>
              </a:extLst>
            </p:cNvPr>
            <p:cNvSpPr/>
            <p:nvPr/>
          </p:nvSpPr>
          <p:spPr>
            <a:xfrm rot="16200000">
              <a:off x="1212478" y="3166784"/>
              <a:ext cx="192237" cy="484602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3D05B4C-A8E3-A1B3-1234-80DFE2170C28}"/>
                </a:ext>
              </a:extLst>
            </p:cNvPr>
            <p:cNvSpPr txBox="1"/>
            <p:nvPr/>
          </p:nvSpPr>
          <p:spPr>
            <a:xfrm>
              <a:off x="1178272" y="2930252"/>
              <a:ext cx="30008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*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0D8D85B-DB63-96B8-2E93-74F6213D2CEA}"/>
              </a:ext>
            </a:extLst>
          </p:cNvPr>
          <p:cNvGrpSpPr/>
          <p:nvPr/>
        </p:nvGrpSpPr>
        <p:grpSpPr>
          <a:xfrm>
            <a:off x="5595488" y="3037250"/>
            <a:ext cx="498248" cy="305694"/>
            <a:chOff x="1066296" y="2874788"/>
            <a:chExt cx="484602" cy="630415"/>
          </a:xfrm>
        </p:grpSpPr>
        <p:sp>
          <p:nvSpPr>
            <p:cNvPr id="21" name="右中括号 20">
              <a:extLst>
                <a:ext uri="{FF2B5EF4-FFF2-40B4-BE49-F238E27FC236}">
                  <a16:creationId xmlns:a16="http://schemas.microsoft.com/office/drawing/2014/main" id="{CDE471AE-E20C-487F-B8BA-2057FF045FE7}"/>
                </a:ext>
              </a:extLst>
            </p:cNvPr>
            <p:cNvSpPr/>
            <p:nvPr/>
          </p:nvSpPr>
          <p:spPr>
            <a:xfrm rot="16200000">
              <a:off x="1212478" y="3166784"/>
              <a:ext cx="192237" cy="484602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7A9C1B6-582F-2147-0E48-D36158F24C70}"/>
                </a:ext>
              </a:extLst>
            </p:cNvPr>
            <p:cNvSpPr txBox="1"/>
            <p:nvPr/>
          </p:nvSpPr>
          <p:spPr>
            <a:xfrm>
              <a:off x="1149904" y="2874788"/>
              <a:ext cx="30008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*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D6F851D-BE50-4BBF-B2B3-3B01BAB1483D}" type="slidenum">
              <a:rPr lang="en-US" altLang="zh-CN"/>
              <a:t>7</a:t>
            </a:fld>
            <a:endParaRPr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>
                <a:latin typeface="Calibri"/>
              </a:rPr>
              <a:t>Result</a:t>
            </a:r>
            <a:r>
              <a:rPr lang="en-US">
                <a:solidFill>
                  <a:srgbClr val="C00000"/>
                </a:solidFill>
                <a:latin typeface="Calibri"/>
                <a:ea typeface="黑体"/>
              </a:rPr>
              <a:t>s</a:t>
            </a:r>
            <a:endParaRPr lang="zh-CN">
              <a:solidFill>
                <a:srgbClr val="C00000"/>
              </a:solidFill>
              <a:latin typeface="Calibri"/>
              <a:ea typeface="黑体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325768"/>
            <a:ext cx="8273143" cy="8991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400" b="1" dirty="0">
                <a:latin typeface="DengXian"/>
                <a:ea typeface="DengXian"/>
              </a:rPr>
              <a:t>During AUT, less local efficiency in Big-C than SCG.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2B709D2-177F-A592-A80A-2F4782401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5" y="2950237"/>
            <a:ext cx="8606118" cy="25037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1A48BF-BA32-4F9B-64CF-30FA7F0DE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03" y="2466089"/>
            <a:ext cx="7608047" cy="484148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809752EC-328E-52EC-0ADF-8313C9BD2C74}"/>
              </a:ext>
            </a:extLst>
          </p:cNvPr>
          <p:cNvGrpSpPr/>
          <p:nvPr/>
        </p:nvGrpSpPr>
        <p:grpSpPr>
          <a:xfrm>
            <a:off x="6081848" y="2866920"/>
            <a:ext cx="498249" cy="278799"/>
            <a:chOff x="1066296" y="2930252"/>
            <a:chExt cx="484602" cy="574951"/>
          </a:xfrm>
        </p:grpSpPr>
        <p:sp>
          <p:nvSpPr>
            <p:cNvPr id="20" name="右中括号 19">
              <a:extLst>
                <a:ext uri="{FF2B5EF4-FFF2-40B4-BE49-F238E27FC236}">
                  <a16:creationId xmlns:a16="http://schemas.microsoft.com/office/drawing/2014/main" id="{F60127EA-3B61-641B-9A00-352C2891DC85}"/>
                </a:ext>
              </a:extLst>
            </p:cNvPr>
            <p:cNvSpPr/>
            <p:nvPr/>
          </p:nvSpPr>
          <p:spPr>
            <a:xfrm rot="16200000">
              <a:off x="1212478" y="3166784"/>
              <a:ext cx="192237" cy="484602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1C5E095-B170-C48D-87ED-899A4F52EEF7}"/>
                </a:ext>
              </a:extLst>
            </p:cNvPr>
            <p:cNvSpPr txBox="1"/>
            <p:nvPr/>
          </p:nvSpPr>
          <p:spPr>
            <a:xfrm>
              <a:off x="1178272" y="2930252"/>
              <a:ext cx="30008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*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BAF08C1-77D0-1A3A-64B4-955BC429749C}"/>
              </a:ext>
            </a:extLst>
          </p:cNvPr>
          <p:cNvGrpSpPr/>
          <p:nvPr/>
        </p:nvGrpSpPr>
        <p:grpSpPr>
          <a:xfrm>
            <a:off x="5685138" y="3037250"/>
            <a:ext cx="498248" cy="305694"/>
            <a:chOff x="1066296" y="2874788"/>
            <a:chExt cx="484602" cy="630415"/>
          </a:xfrm>
        </p:grpSpPr>
        <p:sp>
          <p:nvSpPr>
            <p:cNvPr id="23" name="右中括号 22">
              <a:extLst>
                <a:ext uri="{FF2B5EF4-FFF2-40B4-BE49-F238E27FC236}">
                  <a16:creationId xmlns:a16="http://schemas.microsoft.com/office/drawing/2014/main" id="{D1D2020A-135A-E3DF-2907-B0A77BB3E0DB}"/>
                </a:ext>
              </a:extLst>
            </p:cNvPr>
            <p:cNvSpPr/>
            <p:nvPr/>
          </p:nvSpPr>
          <p:spPr>
            <a:xfrm rot="16200000">
              <a:off x="1212478" y="3166784"/>
              <a:ext cx="192237" cy="484602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466E55B-05EF-9788-B230-CE15070E9D47}"/>
                </a:ext>
              </a:extLst>
            </p:cNvPr>
            <p:cNvSpPr txBox="1"/>
            <p:nvPr/>
          </p:nvSpPr>
          <p:spPr>
            <a:xfrm>
              <a:off x="1149904" y="2874788"/>
              <a:ext cx="30008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*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053CCE2-F956-46EE-4575-A2EE23B5A5AC}"/>
              </a:ext>
            </a:extLst>
          </p:cNvPr>
          <p:cNvGrpSpPr/>
          <p:nvPr/>
        </p:nvGrpSpPr>
        <p:grpSpPr>
          <a:xfrm>
            <a:off x="7776174" y="3768364"/>
            <a:ext cx="498249" cy="278799"/>
            <a:chOff x="1066296" y="2930252"/>
            <a:chExt cx="484602" cy="574951"/>
          </a:xfrm>
        </p:grpSpPr>
        <p:sp>
          <p:nvSpPr>
            <p:cNvPr id="26" name="右中括号 25">
              <a:extLst>
                <a:ext uri="{FF2B5EF4-FFF2-40B4-BE49-F238E27FC236}">
                  <a16:creationId xmlns:a16="http://schemas.microsoft.com/office/drawing/2014/main" id="{0763020C-5CA6-8ABE-BFF1-2744A914613D}"/>
                </a:ext>
              </a:extLst>
            </p:cNvPr>
            <p:cNvSpPr/>
            <p:nvPr/>
          </p:nvSpPr>
          <p:spPr>
            <a:xfrm rot="16200000">
              <a:off x="1212478" y="3166784"/>
              <a:ext cx="192237" cy="484602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8A8CB54-E5E1-A65E-CFA3-A6967C0A61A1}"/>
                </a:ext>
              </a:extLst>
            </p:cNvPr>
            <p:cNvSpPr txBox="1"/>
            <p:nvPr/>
          </p:nvSpPr>
          <p:spPr>
            <a:xfrm>
              <a:off x="1178272" y="2930252"/>
              <a:ext cx="30008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*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6A9C4CC-8D41-6BB0-30B8-0730789D3A2F}"/>
              </a:ext>
            </a:extLst>
          </p:cNvPr>
          <p:cNvGrpSpPr/>
          <p:nvPr/>
        </p:nvGrpSpPr>
        <p:grpSpPr>
          <a:xfrm>
            <a:off x="7379464" y="3938694"/>
            <a:ext cx="498248" cy="305694"/>
            <a:chOff x="1066296" y="2874788"/>
            <a:chExt cx="484602" cy="630415"/>
          </a:xfrm>
        </p:grpSpPr>
        <p:sp>
          <p:nvSpPr>
            <p:cNvPr id="29" name="右中括号 28">
              <a:extLst>
                <a:ext uri="{FF2B5EF4-FFF2-40B4-BE49-F238E27FC236}">
                  <a16:creationId xmlns:a16="http://schemas.microsoft.com/office/drawing/2014/main" id="{75769211-06BE-2743-F118-BD2AE394D60E}"/>
                </a:ext>
              </a:extLst>
            </p:cNvPr>
            <p:cNvSpPr/>
            <p:nvPr/>
          </p:nvSpPr>
          <p:spPr>
            <a:xfrm rot="16200000">
              <a:off x="1212478" y="3166784"/>
              <a:ext cx="192237" cy="484602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EFD691E-B1A6-A79A-9702-2E98066EA560}"/>
                </a:ext>
              </a:extLst>
            </p:cNvPr>
            <p:cNvSpPr txBox="1"/>
            <p:nvPr/>
          </p:nvSpPr>
          <p:spPr>
            <a:xfrm>
              <a:off x="1149904" y="2874788"/>
              <a:ext cx="30008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*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186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D6F851D-BE50-4BBF-B2B3-3B01BAB1483D}" type="slidenum">
              <a:rPr lang="en-US" altLang="zh-CN"/>
              <a:t>8</a:t>
            </a:fld>
            <a:endParaRPr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>
                <a:latin typeface="Calibri"/>
              </a:rPr>
              <a:t>Result</a:t>
            </a:r>
            <a:r>
              <a:rPr lang="en-US">
                <a:solidFill>
                  <a:srgbClr val="C00000"/>
                </a:solidFill>
                <a:latin typeface="Calibri"/>
                <a:ea typeface="黑体"/>
              </a:rPr>
              <a:t>s</a:t>
            </a:r>
            <a:endParaRPr lang="zh-CN">
              <a:solidFill>
                <a:srgbClr val="C00000"/>
              </a:solidFill>
              <a:latin typeface="Calibri"/>
              <a:ea typeface="黑体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325768"/>
            <a:ext cx="8273143" cy="8991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400" b="1" dirty="0">
                <a:latin typeface="DengXian"/>
                <a:ea typeface="DengXian"/>
              </a:rPr>
              <a:t>During RAT, no significant difference in Big-C and SCG.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11A48BF-BA32-4F9B-64CF-30FA7F0DE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03" y="2466089"/>
            <a:ext cx="7608047" cy="4841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E3567B7-395B-8524-9646-E687F65C0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4" y="2910205"/>
            <a:ext cx="8708571" cy="26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7D4DA4B-503D-468D-8D49-54D526E078FB}" type="slidenum">
              <a:rPr lang="en-US" altLang="zh-CN"/>
              <a:t>9</a:t>
            </a:fld>
            <a:endParaRPr 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-11721" y="1008276"/>
            <a:ext cx="3616567" cy="1146"/>
          </a:xfrm>
          <a:prstGeom prst="line">
            <a:avLst/>
          </a:prstGeom>
          <a:ln w="57150">
            <a:solidFill>
              <a:srgbClr val="C00000"/>
            </a:solidFill>
            <a:prstDash val="solid"/>
            <a:miter/>
          </a:ln>
        </p:spPr>
      </p:cxn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166096" y="64602"/>
            <a:ext cx="3012534" cy="944820"/>
          </a:xfrm>
        </p:spPr>
        <p:txBody>
          <a:bodyPr>
            <a:normAutofit/>
          </a:bodyPr>
          <a:lstStyle/>
          <a:p>
            <a:r>
              <a:rPr lang="en-US">
                <a:latin typeface="Calibri"/>
              </a:rPr>
              <a:t>Discussion</a:t>
            </a:r>
            <a:endParaRPr lang="zh-CN">
              <a:solidFill>
                <a:srgbClr val="C00000"/>
              </a:solidFill>
              <a:latin typeface="Calibri"/>
              <a:ea typeface="黑体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1922" y="1469067"/>
            <a:ext cx="8120156" cy="42940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dirty="0">
                <a:latin typeface="DengXian"/>
                <a:ea typeface="DengXian"/>
              </a:rPr>
              <a:t>Reduced Local efficiency/Less global efficiency enables more  widely separated regions connected in the brain to support creative cognition.</a:t>
            </a:r>
            <a:endParaRPr lang="en-US" altLang="zh-CN" sz="2200" dirty="0">
              <a:latin typeface="DengXian"/>
              <a:ea typeface="DengXian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400" dirty="0">
                <a:latin typeface="DengXian"/>
                <a:ea typeface="DengXian"/>
              </a:rPr>
              <a:t>No significant functional connectivity differences</a:t>
            </a:r>
            <a:br>
              <a:rPr lang="en-US" altLang="zh-CN" sz="2400" dirty="0">
                <a:latin typeface="DengXian"/>
                <a:ea typeface="DengXian"/>
              </a:rPr>
            </a:br>
            <a:r>
              <a:rPr lang="en-US" altLang="zh-CN" sz="2400" dirty="0">
                <a:latin typeface="DengXian"/>
                <a:ea typeface="DengXian"/>
              </a:rPr>
              <a:t>in the RAT using global or local measures, implying these two groups share differences in the ventral attention network’s functional organization.</a:t>
            </a:r>
            <a:endParaRPr lang="en-US" sz="2400" b="1" dirty="0">
              <a:latin typeface="DengXian"/>
              <a:ea typeface="DengXi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590</Words>
  <Application>Microsoft Office PowerPoint</Application>
  <PresentationFormat>全屏显示(4:3)</PresentationFormat>
  <Paragraphs>95</Paragraphs>
  <Slides>19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CharisSIL</vt:lpstr>
      <vt:lpstr>等线</vt:lpstr>
      <vt:lpstr>等线</vt:lpstr>
      <vt:lpstr>黑体</vt:lpstr>
      <vt:lpstr>华文隶书</vt:lpstr>
      <vt:lpstr>微软雅黑</vt:lpstr>
      <vt:lpstr>Arial</vt:lpstr>
      <vt:lpstr>Calibri</vt:lpstr>
      <vt:lpstr>Calibri Light</vt:lpstr>
      <vt:lpstr>Wingdings</vt:lpstr>
      <vt:lpstr>Office 主题​​</vt:lpstr>
      <vt:lpstr>PowerPoint 演示文稿</vt:lpstr>
      <vt:lpstr>Introduction</vt:lpstr>
      <vt:lpstr>Research gap</vt:lpstr>
      <vt:lpstr>Methods</vt:lpstr>
      <vt:lpstr>Methods</vt:lpstr>
      <vt:lpstr>Results</vt:lpstr>
      <vt:lpstr>Results</vt:lpstr>
      <vt:lpstr>Results</vt:lpstr>
      <vt:lpstr>Discussion</vt:lpstr>
      <vt:lpstr>Conclusion</vt:lpstr>
      <vt:lpstr>Reflection</vt:lpstr>
      <vt:lpstr>PowerPoint 演示文稿</vt:lpstr>
      <vt:lpstr>Research gap</vt:lpstr>
      <vt:lpstr>Methods</vt:lpstr>
      <vt:lpstr>Main Results</vt:lpstr>
      <vt:lpstr>Main Results</vt:lpstr>
      <vt:lpstr>Main Results</vt:lpstr>
      <vt:lpstr>Conclusion and implication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Junjie (Jonathan) Wu</cp:lastModifiedBy>
  <cp:revision>9</cp:revision>
  <dcterms:modified xsi:type="dcterms:W3CDTF">2022-07-21T02:41:02Z</dcterms:modified>
</cp:coreProperties>
</file>