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48" r:id="rId1"/>
  </p:sldMasterIdLst>
  <p:notesMasterIdLst>
    <p:notesMasterId r:id="rId27"/>
  </p:notesMasterIdLst>
  <p:sldIdLst>
    <p:sldId id="771" r:id="rId2"/>
    <p:sldId id="783" r:id="rId3"/>
    <p:sldId id="804" r:id="rId4"/>
    <p:sldId id="805" r:id="rId5"/>
    <p:sldId id="806" r:id="rId6"/>
    <p:sldId id="807" r:id="rId7"/>
    <p:sldId id="809" r:id="rId8"/>
    <p:sldId id="810" r:id="rId9"/>
    <p:sldId id="811" r:id="rId10"/>
    <p:sldId id="808" r:id="rId11"/>
    <p:sldId id="761" r:id="rId12"/>
    <p:sldId id="790" r:id="rId13"/>
    <p:sldId id="791" r:id="rId14"/>
    <p:sldId id="789" r:id="rId15"/>
    <p:sldId id="798" r:id="rId16"/>
    <p:sldId id="792" r:id="rId17"/>
    <p:sldId id="795" r:id="rId18"/>
    <p:sldId id="799" r:id="rId19"/>
    <p:sldId id="800" r:id="rId20"/>
    <p:sldId id="801" r:id="rId21"/>
    <p:sldId id="802" r:id="rId22"/>
    <p:sldId id="718" r:id="rId23"/>
    <p:sldId id="803" r:id="rId24"/>
    <p:sldId id="627" r:id="rId25"/>
    <p:sldId id="812"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DB"/>
    <a:srgbClr val="FCECE2"/>
    <a:srgbClr val="FBE5D6"/>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1"/>
    <p:restoredTop sz="81243" autoAdjust="0"/>
  </p:normalViewPr>
  <p:slideViewPr>
    <p:cSldViewPr snapToGrid="0">
      <p:cViewPr varScale="1">
        <p:scale>
          <a:sx n="93" d="100"/>
          <a:sy n="93" d="100"/>
        </p:scale>
        <p:origin x="1716" y="78"/>
      </p:cViewPr>
      <p:guideLst>
        <p:guide orient="horz" pos="2160"/>
        <p:guide pos="2880"/>
      </p:guideLst>
    </p:cSldViewPr>
  </p:slideViewPr>
  <p:notesTextViewPr>
    <p:cViewPr>
      <p:scale>
        <a:sx n="1" d="1"/>
        <a:sy n="1" d="1"/>
      </p:scale>
      <p:origin x="0" y="0"/>
    </p:cViewPr>
  </p:notesTextViewPr>
  <p:sorterViewPr>
    <p:cViewPr>
      <p:scale>
        <a:sx n="290" d="100"/>
        <a:sy n="290" d="100"/>
      </p:scale>
      <p:origin x="0" y="0"/>
    </p:cViewPr>
  </p:sorterViewPr>
  <p:notesViewPr>
    <p:cSldViewPr snapToGrid="0">
      <p:cViewPr varScale="1">
        <p:scale>
          <a:sx n="55" d="100"/>
          <a:sy n="55" d="100"/>
        </p:scale>
        <p:origin x="28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C895C-1E0C-400D-A578-8F4E8F6A10E5}" type="datetimeFigureOut">
              <a:rPr lang="zh-CN" altLang="en-US" smtClean="0"/>
              <a:t>2021/1/10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098ED-BD36-462C-943F-F0B22DC2B88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418386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10</a:t>
            </a:fld>
            <a:endParaRPr lang="zh-CN" altLang="en-US"/>
          </a:p>
        </p:txBody>
      </p:sp>
    </p:spTree>
    <p:extLst>
      <p:ext uri="{BB962C8B-B14F-4D97-AF65-F5344CB8AC3E}">
        <p14:creationId xmlns:p14="http://schemas.microsoft.com/office/powerpoint/2010/main" val="195488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11</a:t>
            </a:fld>
            <a:endParaRPr lang="zh-CN" altLang="en-US"/>
          </a:p>
        </p:txBody>
      </p:sp>
    </p:spTree>
    <p:extLst>
      <p:ext uri="{BB962C8B-B14F-4D97-AF65-F5344CB8AC3E}">
        <p14:creationId xmlns:p14="http://schemas.microsoft.com/office/powerpoint/2010/main" val="408086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12</a:t>
            </a:fld>
            <a:endParaRPr lang="zh-CN" altLang="en-US"/>
          </a:p>
        </p:txBody>
      </p:sp>
    </p:spTree>
    <p:extLst>
      <p:ext uri="{BB962C8B-B14F-4D97-AF65-F5344CB8AC3E}">
        <p14:creationId xmlns:p14="http://schemas.microsoft.com/office/powerpoint/2010/main" val="2648284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13</a:t>
            </a:fld>
            <a:endParaRPr lang="zh-CN" altLang="en-US"/>
          </a:p>
        </p:txBody>
      </p:sp>
    </p:spTree>
    <p:extLst>
      <p:ext uri="{BB962C8B-B14F-4D97-AF65-F5344CB8AC3E}">
        <p14:creationId xmlns:p14="http://schemas.microsoft.com/office/powerpoint/2010/main" val="264637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14</a:t>
            </a:fld>
            <a:endParaRPr lang="zh-CN" altLang="en-US"/>
          </a:p>
        </p:txBody>
      </p:sp>
    </p:spTree>
    <p:extLst>
      <p:ext uri="{BB962C8B-B14F-4D97-AF65-F5344CB8AC3E}">
        <p14:creationId xmlns:p14="http://schemas.microsoft.com/office/powerpoint/2010/main" val="33269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15</a:t>
            </a:fld>
            <a:endParaRPr lang="zh-CN" altLang="en-US"/>
          </a:p>
        </p:txBody>
      </p:sp>
    </p:spTree>
    <p:extLst>
      <p:ext uri="{BB962C8B-B14F-4D97-AF65-F5344CB8AC3E}">
        <p14:creationId xmlns:p14="http://schemas.microsoft.com/office/powerpoint/2010/main" val="3990143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16</a:t>
            </a:fld>
            <a:endParaRPr lang="zh-CN" altLang="en-US"/>
          </a:p>
        </p:txBody>
      </p:sp>
    </p:spTree>
    <p:extLst>
      <p:ext uri="{BB962C8B-B14F-4D97-AF65-F5344CB8AC3E}">
        <p14:creationId xmlns:p14="http://schemas.microsoft.com/office/powerpoint/2010/main" val="259301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17</a:t>
            </a:fld>
            <a:endParaRPr lang="zh-CN" altLang="en-US"/>
          </a:p>
        </p:txBody>
      </p:sp>
    </p:spTree>
    <p:extLst>
      <p:ext uri="{BB962C8B-B14F-4D97-AF65-F5344CB8AC3E}">
        <p14:creationId xmlns:p14="http://schemas.microsoft.com/office/powerpoint/2010/main" val="436444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18</a:t>
            </a:fld>
            <a:endParaRPr lang="zh-CN" altLang="en-US"/>
          </a:p>
        </p:txBody>
      </p:sp>
    </p:spTree>
    <p:extLst>
      <p:ext uri="{BB962C8B-B14F-4D97-AF65-F5344CB8AC3E}">
        <p14:creationId xmlns:p14="http://schemas.microsoft.com/office/powerpoint/2010/main" val="335023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19</a:t>
            </a:fld>
            <a:endParaRPr lang="zh-CN" altLang="en-US"/>
          </a:p>
        </p:txBody>
      </p:sp>
    </p:spTree>
    <p:extLst>
      <p:ext uri="{BB962C8B-B14F-4D97-AF65-F5344CB8AC3E}">
        <p14:creationId xmlns:p14="http://schemas.microsoft.com/office/powerpoint/2010/main" val="25530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2</a:t>
            </a:fld>
            <a:endParaRPr lang="zh-CN" altLang="en-US"/>
          </a:p>
        </p:txBody>
      </p:sp>
    </p:spTree>
    <p:extLst>
      <p:ext uri="{BB962C8B-B14F-4D97-AF65-F5344CB8AC3E}">
        <p14:creationId xmlns:p14="http://schemas.microsoft.com/office/powerpoint/2010/main" val="460592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20</a:t>
            </a:fld>
            <a:endParaRPr lang="zh-CN" altLang="en-US"/>
          </a:p>
        </p:txBody>
      </p:sp>
    </p:spTree>
    <p:extLst>
      <p:ext uri="{BB962C8B-B14F-4D97-AF65-F5344CB8AC3E}">
        <p14:creationId xmlns:p14="http://schemas.microsoft.com/office/powerpoint/2010/main" val="2170422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21</a:t>
            </a:fld>
            <a:endParaRPr lang="zh-CN" altLang="en-US"/>
          </a:p>
        </p:txBody>
      </p:sp>
    </p:spTree>
    <p:extLst>
      <p:ext uri="{BB962C8B-B14F-4D97-AF65-F5344CB8AC3E}">
        <p14:creationId xmlns:p14="http://schemas.microsoft.com/office/powerpoint/2010/main" val="68456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22</a:t>
            </a:fld>
            <a:endParaRPr lang="zh-CN" altLang="en-US"/>
          </a:p>
        </p:txBody>
      </p:sp>
    </p:spTree>
    <p:extLst>
      <p:ext uri="{BB962C8B-B14F-4D97-AF65-F5344CB8AC3E}">
        <p14:creationId xmlns:p14="http://schemas.microsoft.com/office/powerpoint/2010/main" val="2819448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23</a:t>
            </a:fld>
            <a:endParaRPr lang="zh-CN" altLang="en-US"/>
          </a:p>
        </p:txBody>
      </p:sp>
    </p:spTree>
    <p:extLst>
      <p:ext uri="{BB962C8B-B14F-4D97-AF65-F5344CB8AC3E}">
        <p14:creationId xmlns:p14="http://schemas.microsoft.com/office/powerpoint/2010/main" val="3937383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8098ED-BD36-462C-943F-F0B22DC2B88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25</a:t>
            </a:fld>
            <a:endParaRPr lang="zh-CN" altLang="en-US"/>
          </a:p>
        </p:txBody>
      </p:sp>
    </p:spTree>
    <p:extLst>
      <p:ext uri="{BB962C8B-B14F-4D97-AF65-F5344CB8AC3E}">
        <p14:creationId xmlns:p14="http://schemas.microsoft.com/office/powerpoint/2010/main" val="172652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3</a:t>
            </a:fld>
            <a:endParaRPr lang="zh-CN" altLang="en-US"/>
          </a:p>
        </p:txBody>
      </p:sp>
    </p:spTree>
    <p:extLst>
      <p:ext uri="{BB962C8B-B14F-4D97-AF65-F5344CB8AC3E}">
        <p14:creationId xmlns:p14="http://schemas.microsoft.com/office/powerpoint/2010/main" val="1308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4</a:t>
            </a:fld>
            <a:endParaRPr lang="zh-CN" altLang="en-US"/>
          </a:p>
        </p:txBody>
      </p:sp>
    </p:spTree>
    <p:extLst>
      <p:ext uri="{BB962C8B-B14F-4D97-AF65-F5344CB8AC3E}">
        <p14:creationId xmlns:p14="http://schemas.microsoft.com/office/powerpoint/2010/main" val="350488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5</a:t>
            </a:fld>
            <a:endParaRPr lang="zh-CN" altLang="en-US"/>
          </a:p>
        </p:txBody>
      </p:sp>
    </p:spTree>
    <p:extLst>
      <p:ext uri="{BB962C8B-B14F-4D97-AF65-F5344CB8AC3E}">
        <p14:creationId xmlns:p14="http://schemas.microsoft.com/office/powerpoint/2010/main" val="36118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6</a:t>
            </a:fld>
            <a:endParaRPr lang="zh-CN" altLang="en-US"/>
          </a:p>
        </p:txBody>
      </p:sp>
    </p:spTree>
    <p:extLst>
      <p:ext uri="{BB962C8B-B14F-4D97-AF65-F5344CB8AC3E}">
        <p14:creationId xmlns:p14="http://schemas.microsoft.com/office/powerpoint/2010/main" val="273021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7</a:t>
            </a:fld>
            <a:endParaRPr lang="zh-CN" altLang="en-US"/>
          </a:p>
        </p:txBody>
      </p:sp>
    </p:spTree>
    <p:extLst>
      <p:ext uri="{BB962C8B-B14F-4D97-AF65-F5344CB8AC3E}">
        <p14:creationId xmlns:p14="http://schemas.microsoft.com/office/powerpoint/2010/main" val="209464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8</a:t>
            </a:fld>
            <a:endParaRPr lang="zh-CN" altLang="en-US"/>
          </a:p>
        </p:txBody>
      </p:sp>
    </p:spTree>
    <p:extLst>
      <p:ext uri="{BB962C8B-B14F-4D97-AF65-F5344CB8AC3E}">
        <p14:creationId xmlns:p14="http://schemas.microsoft.com/office/powerpoint/2010/main" val="374404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098ED-BD36-462C-943F-F0B22DC2B889}" type="slidenum">
              <a:rPr lang="zh-CN" altLang="en-US" smtClean="0"/>
              <a:t>9</a:t>
            </a:fld>
            <a:endParaRPr lang="zh-CN" altLang="en-US"/>
          </a:p>
        </p:txBody>
      </p:sp>
    </p:spTree>
    <p:extLst>
      <p:ext uri="{BB962C8B-B14F-4D97-AF65-F5344CB8AC3E}">
        <p14:creationId xmlns:p14="http://schemas.microsoft.com/office/powerpoint/2010/main" val="411279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741543"/>
            <a:ext cx="6858000" cy="14901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8" name="标题 1"/>
          <p:cNvSpPr txBox="1"/>
          <p:nvPr userDrawn="1"/>
        </p:nvSpPr>
        <p:spPr>
          <a:xfrm>
            <a:off x="685800" y="1602197"/>
            <a:ext cx="77724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CN" altLang="en-US" sz="4400" b="1" dirty="0">
              <a:solidFill>
                <a:schemeClr val="bg1"/>
              </a:solidFill>
              <a:latin typeface="STLiti" panose="02010800040101010101" pitchFamily="2" charset="-122"/>
              <a:ea typeface="STLiti" panose="0201080004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27C592E-7EEE-4F2D-8035-F5838F7BD485}" type="datetimeFigureOut">
              <a:rPr lang="zh-CN" altLang="en-US" smtClean="0"/>
              <a:t>2021/1/10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07916A-150B-4C20-B50A-E7DAAA9AF66B}" type="slidenum">
              <a:rPr lang="zh-CN" altLang="en-US" smtClean="0"/>
              <a:t>‹#›</a:t>
            </a:fld>
            <a:endParaRPr lang="zh-CN" altLang="en-US"/>
          </a:p>
        </p:txBody>
      </p:sp>
      <p:sp>
        <p:nvSpPr>
          <p:cNvPr id="2" name="Rectangle 1"/>
          <p:cNvSpPr/>
          <p:nvPr userDrawn="1"/>
        </p:nvSpPr>
        <p:spPr>
          <a:xfrm>
            <a:off x="0" y="1589649"/>
            <a:ext cx="9144000" cy="3896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直接连接符 8">
            <a:extLst>
              <a:ext uri="{FF2B5EF4-FFF2-40B4-BE49-F238E27FC236}">
                <a16:creationId xmlns:a16="http://schemas.microsoft.com/office/drawing/2014/main" id="{FB867CC7-6DCB-4BE1-AEFF-FE0430CE169E}"/>
              </a:ext>
            </a:extLst>
          </p:cNvPr>
          <p:cNvCxnSpPr>
            <a:cxnSpLocks/>
          </p:cNvCxnSpPr>
          <p:nvPr userDrawn="1"/>
        </p:nvCxnSpPr>
        <p:spPr>
          <a:xfrm>
            <a:off x="0" y="1025861"/>
            <a:ext cx="386378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C592E-7EEE-4F2D-8035-F5838F7BD485}" type="datetimeFigureOut">
              <a:rPr lang="zh-CN" altLang="en-US" smtClean="0"/>
              <a:t>2021/1/10</a:t>
            </a:fld>
            <a:endParaRPr lang="zh-CN"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7916A-150B-4C20-B50A-E7DAAA9AF66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27.png"/><Relationship Id="rId3" Type="http://schemas.openxmlformats.org/officeDocument/2006/relationships/image" Target="../media/image19.png"/><Relationship Id="rId21" Type="http://schemas.microsoft.com/office/2007/relationships/hdphoto" Target="../media/hdphoto9.wdp"/><Relationship Id="rId7" Type="http://schemas.openxmlformats.org/officeDocument/2006/relationships/image" Target="../media/image21.png"/><Relationship Id="rId12" Type="http://schemas.openxmlformats.org/officeDocument/2006/relationships/image" Target="../media/image24.png"/><Relationship Id="rId17" Type="http://schemas.microsoft.com/office/2007/relationships/hdphoto" Target="../media/hdphoto7.wdp"/><Relationship Id="rId25" Type="http://schemas.microsoft.com/office/2007/relationships/hdphoto" Target="../media/hdphoto11.wdp"/><Relationship Id="rId2" Type="http://schemas.openxmlformats.org/officeDocument/2006/relationships/notesSlide" Target="../notesSlides/notesSlide12.xml"/><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3.png"/><Relationship Id="rId24" Type="http://schemas.openxmlformats.org/officeDocument/2006/relationships/image" Target="../media/image30.png"/><Relationship Id="rId5" Type="http://schemas.openxmlformats.org/officeDocument/2006/relationships/image" Target="../media/image20.png"/><Relationship Id="rId15" Type="http://schemas.microsoft.com/office/2007/relationships/hdphoto" Target="../media/hdphoto6.wdp"/><Relationship Id="rId23" Type="http://schemas.microsoft.com/office/2007/relationships/hdphoto" Target="../media/hdphoto10.wdp"/><Relationship Id="rId10" Type="http://schemas.microsoft.com/office/2007/relationships/hdphoto" Target="../media/hdphoto4.wdp"/><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22.png"/><Relationship Id="rId14" Type="http://schemas.openxmlformats.org/officeDocument/2006/relationships/image" Target="../media/image25.png"/><Relationship Id="rId22"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34.png"/><Relationship Id="rId18" Type="http://schemas.microsoft.com/office/2007/relationships/hdphoto" Target="../media/hdphoto17.wdp"/><Relationship Id="rId26" Type="http://schemas.microsoft.com/office/2007/relationships/hdphoto" Target="../media/hdphoto21.wdp"/><Relationship Id="rId3" Type="http://schemas.openxmlformats.org/officeDocument/2006/relationships/image" Target="../media/image19.png"/><Relationship Id="rId21" Type="http://schemas.openxmlformats.org/officeDocument/2006/relationships/image" Target="../media/image38.png"/><Relationship Id="rId7" Type="http://schemas.openxmlformats.org/officeDocument/2006/relationships/image" Target="../media/image31.png"/><Relationship Id="rId12" Type="http://schemas.microsoft.com/office/2007/relationships/hdphoto" Target="../media/hdphoto14.wdp"/><Relationship Id="rId17" Type="http://schemas.openxmlformats.org/officeDocument/2006/relationships/image" Target="../media/image36.png"/><Relationship Id="rId25" Type="http://schemas.openxmlformats.org/officeDocument/2006/relationships/image" Target="../media/image40.png"/><Relationship Id="rId2" Type="http://schemas.openxmlformats.org/officeDocument/2006/relationships/notesSlide" Target="../notesSlides/notesSlide13.xml"/><Relationship Id="rId16" Type="http://schemas.microsoft.com/office/2007/relationships/hdphoto" Target="../media/hdphoto16.wdp"/><Relationship Id="rId20" Type="http://schemas.microsoft.com/office/2007/relationships/hdphoto" Target="../media/hdphoto18.wdp"/><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3.png"/><Relationship Id="rId24" Type="http://schemas.microsoft.com/office/2007/relationships/hdphoto" Target="../media/hdphoto20.wdp"/><Relationship Id="rId5" Type="http://schemas.openxmlformats.org/officeDocument/2006/relationships/image" Target="../media/image21.png"/><Relationship Id="rId15" Type="http://schemas.openxmlformats.org/officeDocument/2006/relationships/image" Target="../media/image35.png"/><Relationship Id="rId23" Type="http://schemas.openxmlformats.org/officeDocument/2006/relationships/image" Target="../media/image39.png"/><Relationship Id="rId10" Type="http://schemas.microsoft.com/office/2007/relationships/hdphoto" Target="../media/hdphoto13.wdp"/><Relationship Id="rId19" Type="http://schemas.openxmlformats.org/officeDocument/2006/relationships/image" Target="../media/image37.png"/><Relationship Id="rId4" Type="http://schemas.microsoft.com/office/2007/relationships/hdphoto" Target="../media/hdphoto1.wdp"/><Relationship Id="rId9" Type="http://schemas.openxmlformats.org/officeDocument/2006/relationships/image" Target="../media/image32.png"/><Relationship Id="rId14" Type="http://schemas.microsoft.com/office/2007/relationships/hdphoto" Target="../media/hdphoto15.wdp"/><Relationship Id="rId22" Type="http://schemas.microsoft.com/office/2007/relationships/hdphoto" Target="../media/hdphoto19.wdp"/><Relationship Id="rId27"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microsoft.com/office/2007/relationships/hdphoto" Target="../media/hdphoto22.wdp"/><Relationship Id="rId13" Type="http://schemas.openxmlformats.org/officeDocument/2006/relationships/image" Target="../media/image40.png"/><Relationship Id="rId18" Type="http://schemas.microsoft.com/office/2007/relationships/hdphoto" Target="../media/hdphoto4.wdp"/><Relationship Id="rId26" Type="http://schemas.microsoft.com/office/2007/relationships/hdphoto" Target="../media/hdphoto11.wdp"/><Relationship Id="rId3" Type="http://schemas.openxmlformats.org/officeDocument/2006/relationships/image" Target="../media/image31.png"/><Relationship Id="rId21" Type="http://schemas.openxmlformats.org/officeDocument/2006/relationships/image" Target="../media/image28.png"/><Relationship Id="rId7" Type="http://schemas.openxmlformats.org/officeDocument/2006/relationships/image" Target="../media/image43.png"/><Relationship Id="rId12" Type="http://schemas.microsoft.com/office/2007/relationships/hdphoto" Target="../media/hdphoto19.wdp"/><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16.xml"/><Relationship Id="rId16" Type="http://schemas.microsoft.com/office/2007/relationships/hdphoto" Target="../media/hdphoto1.wdp"/><Relationship Id="rId20" Type="http://schemas.microsoft.com/office/2007/relationships/hdphoto" Target="../media/hdphoto6.wdp"/><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38.png"/><Relationship Id="rId24" Type="http://schemas.microsoft.com/office/2007/relationships/hdphoto" Target="../media/hdphoto2.wdp"/><Relationship Id="rId5" Type="http://schemas.openxmlformats.org/officeDocument/2006/relationships/image" Target="../media/image32.png"/><Relationship Id="rId15" Type="http://schemas.openxmlformats.org/officeDocument/2006/relationships/image" Target="../media/image19.png"/><Relationship Id="rId23" Type="http://schemas.openxmlformats.org/officeDocument/2006/relationships/image" Target="../media/image20.png"/><Relationship Id="rId28" Type="http://schemas.microsoft.com/office/2007/relationships/hdphoto" Target="../media/hdphoto24.wdp"/><Relationship Id="rId10" Type="http://schemas.microsoft.com/office/2007/relationships/hdphoto" Target="../media/hdphoto23.wdp"/><Relationship Id="rId19" Type="http://schemas.openxmlformats.org/officeDocument/2006/relationships/image" Target="../media/image25.png"/><Relationship Id="rId4" Type="http://schemas.microsoft.com/office/2007/relationships/hdphoto" Target="../media/hdphoto12.wdp"/><Relationship Id="rId9" Type="http://schemas.openxmlformats.org/officeDocument/2006/relationships/image" Target="../media/image44.png"/><Relationship Id="rId14" Type="http://schemas.microsoft.com/office/2007/relationships/hdphoto" Target="../media/hdphoto21.wdp"/><Relationship Id="rId22" Type="http://schemas.microsoft.com/office/2007/relationships/hdphoto" Target="../media/hdphoto9.wdp"/><Relationship Id="rId27"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microsoft.com/office/2007/relationships/hdphoto" Target="../media/hdphoto25.wdp"/><Relationship Id="rId13" Type="http://schemas.openxmlformats.org/officeDocument/2006/relationships/image" Target="../media/image40.png"/><Relationship Id="rId18" Type="http://schemas.microsoft.com/office/2007/relationships/hdphoto" Target="../media/hdphoto4.wdp"/><Relationship Id="rId26" Type="http://schemas.microsoft.com/office/2007/relationships/hdphoto" Target="../media/hdphoto29.wdp"/><Relationship Id="rId3" Type="http://schemas.openxmlformats.org/officeDocument/2006/relationships/image" Target="../media/image31.png"/><Relationship Id="rId21" Type="http://schemas.openxmlformats.org/officeDocument/2006/relationships/image" Target="../media/image28.png"/><Relationship Id="rId7" Type="http://schemas.openxmlformats.org/officeDocument/2006/relationships/image" Target="../media/image46.png"/><Relationship Id="rId12" Type="http://schemas.microsoft.com/office/2007/relationships/hdphoto" Target="../media/hdphoto19.wdp"/><Relationship Id="rId17" Type="http://schemas.openxmlformats.org/officeDocument/2006/relationships/image" Target="../media/image22.png"/><Relationship Id="rId25" Type="http://schemas.openxmlformats.org/officeDocument/2006/relationships/image" Target="../media/image50.png"/><Relationship Id="rId2" Type="http://schemas.openxmlformats.org/officeDocument/2006/relationships/notesSlide" Target="../notesSlides/notesSlide17.xml"/><Relationship Id="rId16" Type="http://schemas.microsoft.com/office/2007/relationships/hdphoto" Target="../media/hdphoto1.wdp"/><Relationship Id="rId20" Type="http://schemas.microsoft.com/office/2007/relationships/hdphoto" Target="../media/hdphoto27.wdp"/><Relationship Id="rId29" Type="http://schemas.openxmlformats.org/officeDocument/2006/relationships/image" Target="../media/image52.png"/><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38.png"/><Relationship Id="rId24" Type="http://schemas.microsoft.com/office/2007/relationships/hdphoto" Target="../media/hdphoto28.wdp"/><Relationship Id="rId32" Type="http://schemas.microsoft.com/office/2007/relationships/hdphoto" Target="../media/hdphoto32.wdp"/><Relationship Id="rId5" Type="http://schemas.openxmlformats.org/officeDocument/2006/relationships/image" Target="../media/image32.png"/><Relationship Id="rId15" Type="http://schemas.openxmlformats.org/officeDocument/2006/relationships/image" Target="../media/image19.png"/><Relationship Id="rId23" Type="http://schemas.openxmlformats.org/officeDocument/2006/relationships/image" Target="../media/image49.png"/><Relationship Id="rId28" Type="http://schemas.microsoft.com/office/2007/relationships/hdphoto" Target="../media/hdphoto30.wdp"/><Relationship Id="rId10" Type="http://schemas.microsoft.com/office/2007/relationships/hdphoto" Target="../media/hdphoto26.wdp"/><Relationship Id="rId19" Type="http://schemas.openxmlformats.org/officeDocument/2006/relationships/image" Target="../media/image48.png"/><Relationship Id="rId31" Type="http://schemas.openxmlformats.org/officeDocument/2006/relationships/image" Target="../media/image53.png"/><Relationship Id="rId4" Type="http://schemas.microsoft.com/office/2007/relationships/hdphoto" Target="../media/hdphoto12.wdp"/><Relationship Id="rId9" Type="http://schemas.openxmlformats.org/officeDocument/2006/relationships/image" Target="../media/image47.png"/><Relationship Id="rId14" Type="http://schemas.microsoft.com/office/2007/relationships/hdphoto" Target="../media/hdphoto21.wdp"/><Relationship Id="rId22" Type="http://schemas.microsoft.com/office/2007/relationships/hdphoto" Target="../media/hdphoto9.wdp"/><Relationship Id="rId27" Type="http://schemas.openxmlformats.org/officeDocument/2006/relationships/image" Target="../media/image51.png"/><Relationship Id="rId30" Type="http://schemas.microsoft.com/office/2007/relationships/hdphoto" Target="../media/hdphoto31.wdp"/></Relationships>
</file>

<file path=ppt/slides/_rels/slide18.xml.rels><?xml version="1.0" encoding="UTF-8" standalone="yes"?>
<Relationships xmlns="http://schemas.openxmlformats.org/package/2006/relationships"><Relationship Id="rId8" Type="http://schemas.microsoft.com/office/2007/relationships/hdphoto" Target="../media/hdphoto25.wdp"/><Relationship Id="rId13" Type="http://schemas.openxmlformats.org/officeDocument/2006/relationships/image" Target="../media/image40.png"/><Relationship Id="rId18" Type="http://schemas.microsoft.com/office/2007/relationships/hdphoto" Target="../media/hdphoto4.wdp"/><Relationship Id="rId26" Type="http://schemas.microsoft.com/office/2007/relationships/hdphoto" Target="../media/hdphoto29.wdp"/><Relationship Id="rId3" Type="http://schemas.openxmlformats.org/officeDocument/2006/relationships/image" Target="../media/image31.png"/><Relationship Id="rId21" Type="http://schemas.openxmlformats.org/officeDocument/2006/relationships/image" Target="../media/image28.png"/><Relationship Id="rId7" Type="http://schemas.openxmlformats.org/officeDocument/2006/relationships/image" Target="../media/image46.png"/><Relationship Id="rId12" Type="http://schemas.microsoft.com/office/2007/relationships/hdphoto" Target="../media/hdphoto19.wdp"/><Relationship Id="rId17" Type="http://schemas.openxmlformats.org/officeDocument/2006/relationships/image" Target="../media/image22.png"/><Relationship Id="rId25" Type="http://schemas.openxmlformats.org/officeDocument/2006/relationships/image" Target="../media/image50.png"/><Relationship Id="rId2" Type="http://schemas.openxmlformats.org/officeDocument/2006/relationships/notesSlide" Target="../notesSlides/notesSlide18.xml"/><Relationship Id="rId16" Type="http://schemas.microsoft.com/office/2007/relationships/hdphoto" Target="../media/hdphoto1.wdp"/><Relationship Id="rId20" Type="http://schemas.microsoft.com/office/2007/relationships/hdphoto" Target="../media/hdphoto27.wdp"/><Relationship Id="rId29" Type="http://schemas.openxmlformats.org/officeDocument/2006/relationships/image" Target="../media/image52.png"/><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38.png"/><Relationship Id="rId24" Type="http://schemas.microsoft.com/office/2007/relationships/hdphoto" Target="../media/hdphoto28.wdp"/><Relationship Id="rId32" Type="http://schemas.microsoft.com/office/2007/relationships/hdphoto" Target="../media/hdphoto32.wdp"/><Relationship Id="rId5" Type="http://schemas.openxmlformats.org/officeDocument/2006/relationships/image" Target="../media/image32.png"/><Relationship Id="rId15" Type="http://schemas.openxmlformats.org/officeDocument/2006/relationships/image" Target="../media/image19.png"/><Relationship Id="rId23" Type="http://schemas.openxmlformats.org/officeDocument/2006/relationships/image" Target="../media/image49.png"/><Relationship Id="rId28" Type="http://schemas.microsoft.com/office/2007/relationships/hdphoto" Target="../media/hdphoto30.wdp"/><Relationship Id="rId10" Type="http://schemas.microsoft.com/office/2007/relationships/hdphoto" Target="../media/hdphoto26.wdp"/><Relationship Id="rId19" Type="http://schemas.openxmlformats.org/officeDocument/2006/relationships/image" Target="../media/image48.png"/><Relationship Id="rId31" Type="http://schemas.openxmlformats.org/officeDocument/2006/relationships/image" Target="../media/image53.png"/><Relationship Id="rId4" Type="http://schemas.microsoft.com/office/2007/relationships/hdphoto" Target="../media/hdphoto12.wdp"/><Relationship Id="rId9" Type="http://schemas.openxmlformats.org/officeDocument/2006/relationships/image" Target="../media/image47.png"/><Relationship Id="rId14" Type="http://schemas.microsoft.com/office/2007/relationships/hdphoto" Target="../media/hdphoto21.wdp"/><Relationship Id="rId22" Type="http://schemas.microsoft.com/office/2007/relationships/hdphoto" Target="../media/hdphoto9.wdp"/><Relationship Id="rId27" Type="http://schemas.openxmlformats.org/officeDocument/2006/relationships/image" Target="../media/image51.png"/><Relationship Id="rId30" Type="http://schemas.microsoft.com/office/2007/relationships/hdphoto" Target="../media/hdphoto31.wdp"/></Relationships>
</file>

<file path=ppt/slides/_rels/slide19.xml.rels><?xml version="1.0" encoding="UTF-8" standalone="yes"?>
<Relationships xmlns="http://schemas.openxmlformats.org/package/2006/relationships"><Relationship Id="rId8" Type="http://schemas.microsoft.com/office/2007/relationships/hdphoto" Target="../media/hdphoto25.wdp"/><Relationship Id="rId13" Type="http://schemas.openxmlformats.org/officeDocument/2006/relationships/image" Target="../media/image40.png"/><Relationship Id="rId18" Type="http://schemas.microsoft.com/office/2007/relationships/hdphoto" Target="../media/hdphoto4.wdp"/><Relationship Id="rId26" Type="http://schemas.microsoft.com/office/2007/relationships/hdphoto" Target="../media/hdphoto29.wdp"/><Relationship Id="rId3" Type="http://schemas.openxmlformats.org/officeDocument/2006/relationships/image" Target="../media/image31.png"/><Relationship Id="rId21" Type="http://schemas.openxmlformats.org/officeDocument/2006/relationships/image" Target="../media/image28.png"/><Relationship Id="rId7" Type="http://schemas.openxmlformats.org/officeDocument/2006/relationships/image" Target="../media/image46.png"/><Relationship Id="rId12" Type="http://schemas.microsoft.com/office/2007/relationships/hdphoto" Target="../media/hdphoto19.wdp"/><Relationship Id="rId17" Type="http://schemas.openxmlformats.org/officeDocument/2006/relationships/image" Target="../media/image22.png"/><Relationship Id="rId25" Type="http://schemas.openxmlformats.org/officeDocument/2006/relationships/image" Target="../media/image50.png"/><Relationship Id="rId2" Type="http://schemas.openxmlformats.org/officeDocument/2006/relationships/notesSlide" Target="../notesSlides/notesSlide19.xml"/><Relationship Id="rId16" Type="http://schemas.microsoft.com/office/2007/relationships/hdphoto" Target="../media/hdphoto1.wdp"/><Relationship Id="rId20" Type="http://schemas.microsoft.com/office/2007/relationships/hdphoto" Target="../media/hdphoto27.wdp"/><Relationship Id="rId29" Type="http://schemas.openxmlformats.org/officeDocument/2006/relationships/image" Target="../media/image52.png"/><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38.png"/><Relationship Id="rId24" Type="http://schemas.microsoft.com/office/2007/relationships/hdphoto" Target="../media/hdphoto28.wdp"/><Relationship Id="rId32" Type="http://schemas.microsoft.com/office/2007/relationships/hdphoto" Target="../media/hdphoto32.wdp"/><Relationship Id="rId5" Type="http://schemas.openxmlformats.org/officeDocument/2006/relationships/image" Target="../media/image32.png"/><Relationship Id="rId15" Type="http://schemas.openxmlformats.org/officeDocument/2006/relationships/image" Target="../media/image19.png"/><Relationship Id="rId23" Type="http://schemas.openxmlformats.org/officeDocument/2006/relationships/image" Target="../media/image49.png"/><Relationship Id="rId28" Type="http://schemas.microsoft.com/office/2007/relationships/hdphoto" Target="../media/hdphoto30.wdp"/><Relationship Id="rId10" Type="http://schemas.microsoft.com/office/2007/relationships/hdphoto" Target="../media/hdphoto26.wdp"/><Relationship Id="rId19" Type="http://schemas.openxmlformats.org/officeDocument/2006/relationships/image" Target="../media/image48.png"/><Relationship Id="rId31" Type="http://schemas.openxmlformats.org/officeDocument/2006/relationships/image" Target="../media/image53.png"/><Relationship Id="rId4" Type="http://schemas.microsoft.com/office/2007/relationships/hdphoto" Target="../media/hdphoto12.wdp"/><Relationship Id="rId9" Type="http://schemas.openxmlformats.org/officeDocument/2006/relationships/image" Target="../media/image47.png"/><Relationship Id="rId14" Type="http://schemas.microsoft.com/office/2007/relationships/hdphoto" Target="../media/hdphoto21.wdp"/><Relationship Id="rId22" Type="http://schemas.microsoft.com/office/2007/relationships/hdphoto" Target="../media/hdphoto9.wdp"/><Relationship Id="rId27" Type="http://schemas.openxmlformats.org/officeDocument/2006/relationships/image" Target="../media/image51.png"/><Relationship Id="rId30" Type="http://schemas.microsoft.com/office/2007/relationships/hdphoto" Target="../media/hdphoto31.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26.wdp"/><Relationship Id="rId13" Type="http://schemas.openxmlformats.org/officeDocument/2006/relationships/image" Target="../media/image19.png"/><Relationship Id="rId18" Type="http://schemas.microsoft.com/office/2007/relationships/hdphoto" Target="../media/hdphoto27.wdp"/><Relationship Id="rId26" Type="http://schemas.microsoft.com/office/2007/relationships/hdphoto" Target="../media/hdphoto30.wdp"/><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47.png"/><Relationship Id="rId12" Type="http://schemas.microsoft.com/office/2007/relationships/hdphoto" Target="../media/hdphoto21.wdp"/><Relationship Id="rId17" Type="http://schemas.openxmlformats.org/officeDocument/2006/relationships/image" Target="../media/image48.png"/><Relationship Id="rId25" Type="http://schemas.openxmlformats.org/officeDocument/2006/relationships/image" Target="../media/image51.png"/><Relationship Id="rId2" Type="http://schemas.openxmlformats.org/officeDocument/2006/relationships/notesSlide" Target="../notesSlides/notesSlide20.xml"/><Relationship Id="rId16" Type="http://schemas.microsoft.com/office/2007/relationships/hdphoto" Target="../media/hdphoto4.wdp"/><Relationship Id="rId20" Type="http://schemas.microsoft.com/office/2007/relationships/hdphoto" Target="../media/hdphoto9.wdp"/><Relationship Id="rId29" Type="http://schemas.openxmlformats.org/officeDocument/2006/relationships/image" Target="../media/image53.png"/><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40.png"/><Relationship Id="rId24" Type="http://schemas.microsoft.com/office/2007/relationships/hdphoto" Target="../media/hdphoto29.wdp"/><Relationship Id="rId32" Type="http://schemas.microsoft.com/office/2007/relationships/hdphoto" Target="../media/hdphoto22.wdp"/><Relationship Id="rId5" Type="http://schemas.openxmlformats.org/officeDocument/2006/relationships/image" Target="../media/image32.png"/><Relationship Id="rId15" Type="http://schemas.openxmlformats.org/officeDocument/2006/relationships/image" Target="../media/image22.png"/><Relationship Id="rId23" Type="http://schemas.openxmlformats.org/officeDocument/2006/relationships/image" Target="../media/image50.png"/><Relationship Id="rId28" Type="http://schemas.microsoft.com/office/2007/relationships/hdphoto" Target="../media/hdphoto31.wdp"/><Relationship Id="rId10" Type="http://schemas.microsoft.com/office/2007/relationships/hdphoto" Target="../media/hdphoto19.wdp"/><Relationship Id="rId19" Type="http://schemas.openxmlformats.org/officeDocument/2006/relationships/image" Target="../media/image28.png"/><Relationship Id="rId31" Type="http://schemas.openxmlformats.org/officeDocument/2006/relationships/image" Target="../media/image43.png"/><Relationship Id="rId4" Type="http://schemas.microsoft.com/office/2007/relationships/hdphoto" Target="../media/hdphoto12.wdp"/><Relationship Id="rId9" Type="http://schemas.openxmlformats.org/officeDocument/2006/relationships/image" Target="../media/image38.png"/><Relationship Id="rId14" Type="http://schemas.microsoft.com/office/2007/relationships/hdphoto" Target="../media/hdphoto1.wdp"/><Relationship Id="rId22" Type="http://schemas.microsoft.com/office/2007/relationships/hdphoto" Target="../media/hdphoto28.wdp"/><Relationship Id="rId27" Type="http://schemas.openxmlformats.org/officeDocument/2006/relationships/image" Target="../media/image52.png"/><Relationship Id="rId30" Type="http://schemas.microsoft.com/office/2007/relationships/hdphoto" Target="../media/hdphoto32.wdp"/></Relationships>
</file>

<file path=ppt/slides/_rels/slide21.xml.rels><?xml version="1.0" encoding="UTF-8" standalone="yes"?>
<Relationships xmlns="http://schemas.openxmlformats.org/package/2006/relationships"><Relationship Id="rId8" Type="http://schemas.microsoft.com/office/2007/relationships/hdphoto" Target="../media/hdphoto25.wdp"/><Relationship Id="rId13" Type="http://schemas.openxmlformats.org/officeDocument/2006/relationships/image" Target="../media/image40.png"/><Relationship Id="rId18" Type="http://schemas.microsoft.com/office/2007/relationships/hdphoto" Target="../media/hdphoto4.wdp"/><Relationship Id="rId26" Type="http://schemas.microsoft.com/office/2007/relationships/hdphoto" Target="../media/hdphoto29.wdp"/><Relationship Id="rId3" Type="http://schemas.openxmlformats.org/officeDocument/2006/relationships/image" Target="../media/image31.png"/><Relationship Id="rId21" Type="http://schemas.openxmlformats.org/officeDocument/2006/relationships/image" Target="../media/image28.png"/><Relationship Id="rId7" Type="http://schemas.openxmlformats.org/officeDocument/2006/relationships/image" Target="../media/image46.png"/><Relationship Id="rId12" Type="http://schemas.microsoft.com/office/2007/relationships/hdphoto" Target="../media/hdphoto19.wdp"/><Relationship Id="rId17" Type="http://schemas.openxmlformats.org/officeDocument/2006/relationships/image" Target="../media/image22.png"/><Relationship Id="rId25" Type="http://schemas.openxmlformats.org/officeDocument/2006/relationships/image" Target="../media/image50.png"/><Relationship Id="rId2" Type="http://schemas.openxmlformats.org/officeDocument/2006/relationships/notesSlide" Target="../notesSlides/notesSlide21.xml"/><Relationship Id="rId16" Type="http://schemas.microsoft.com/office/2007/relationships/hdphoto" Target="../media/hdphoto1.wdp"/><Relationship Id="rId20" Type="http://schemas.microsoft.com/office/2007/relationships/hdphoto" Target="../media/hdphoto27.wdp"/><Relationship Id="rId29" Type="http://schemas.openxmlformats.org/officeDocument/2006/relationships/image" Target="../media/image52.png"/><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38.png"/><Relationship Id="rId24" Type="http://schemas.microsoft.com/office/2007/relationships/hdphoto" Target="../media/hdphoto28.wdp"/><Relationship Id="rId32" Type="http://schemas.microsoft.com/office/2007/relationships/hdphoto" Target="../media/hdphoto32.wdp"/><Relationship Id="rId5" Type="http://schemas.openxmlformats.org/officeDocument/2006/relationships/image" Target="../media/image32.png"/><Relationship Id="rId15" Type="http://schemas.openxmlformats.org/officeDocument/2006/relationships/image" Target="../media/image19.png"/><Relationship Id="rId23" Type="http://schemas.openxmlformats.org/officeDocument/2006/relationships/image" Target="../media/image49.png"/><Relationship Id="rId28" Type="http://schemas.microsoft.com/office/2007/relationships/hdphoto" Target="../media/hdphoto30.wdp"/><Relationship Id="rId10" Type="http://schemas.microsoft.com/office/2007/relationships/hdphoto" Target="../media/hdphoto26.wdp"/><Relationship Id="rId19" Type="http://schemas.openxmlformats.org/officeDocument/2006/relationships/image" Target="../media/image48.png"/><Relationship Id="rId31" Type="http://schemas.openxmlformats.org/officeDocument/2006/relationships/image" Target="../media/image53.png"/><Relationship Id="rId4" Type="http://schemas.microsoft.com/office/2007/relationships/hdphoto" Target="../media/hdphoto12.wdp"/><Relationship Id="rId9" Type="http://schemas.openxmlformats.org/officeDocument/2006/relationships/image" Target="../media/image47.png"/><Relationship Id="rId14" Type="http://schemas.microsoft.com/office/2007/relationships/hdphoto" Target="../media/hdphoto21.wdp"/><Relationship Id="rId22" Type="http://schemas.microsoft.com/office/2007/relationships/hdphoto" Target="../media/hdphoto9.wdp"/><Relationship Id="rId27" Type="http://schemas.openxmlformats.org/officeDocument/2006/relationships/image" Target="../media/image51.png"/><Relationship Id="rId30" Type="http://schemas.microsoft.com/office/2007/relationships/hdphoto" Target="../media/hdphoto3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1.png"/><Relationship Id="rId3" Type="http://schemas.openxmlformats.org/officeDocument/2006/relationships/image" Target="../media/image54.png"/><Relationship Id="rId7" Type="http://schemas.openxmlformats.org/officeDocument/2006/relationships/image" Target="../media/image1.jpeg"/><Relationship Id="rId12" Type="http://schemas.openxmlformats.org/officeDocument/2006/relationships/image" Target="../media/image60.png"/><Relationship Id="rId2" Type="http://schemas.openxmlformats.org/officeDocument/2006/relationships/notesSlide" Target="../notesSlides/notesSlide24.xml"/><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59.png"/><Relationship Id="rId5" Type="http://schemas.openxmlformats.org/officeDocument/2006/relationships/image" Target="../media/image56.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image" Target="../media/image3.png"/><Relationship Id="rId14" Type="http://schemas.openxmlformats.org/officeDocument/2006/relationships/image" Target="../media/image6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209550" y="2507396"/>
            <a:ext cx="8724900" cy="9501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3600" b="1" dirty="0">
                <a:latin typeface="Arial" panose="020B0604020202020204" pitchFamily="34" charset="0"/>
                <a:ea typeface="SimHei" panose="02010609060101010101" pitchFamily="49" charset="-122"/>
                <a:cs typeface="Arial" panose="020B0604020202020204" pitchFamily="34" charset="0"/>
              </a:rPr>
              <a:t>汉字理解型学习的脑机制和神经标记</a:t>
            </a:r>
            <a:endParaRPr lang="en-US" altLang="zh-CN" sz="3600" b="1" dirty="0">
              <a:latin typeface="Arial" panose="020B0604020202020204" pitchFamily="34" charset="0"/>
              <a:ea typeface="SimHei" panose="02010609060101010101" pitchFamily="49" charset="-122"/>
              <a:cs typeface="Arial" panose="020B0604020202020204" pitchFamily="34" charset="0"/>
            </a:endParaRPr>
          </a:p>
        </p:txBody>
      </p:sp>
      <p:sp>
        <p:nvSpPr>
          <p:cNvPr id="4" name="文本框 3"/>
          <p:cNvSpPr txBox="1"/>
          <p:nvPr/>
        </p:nvSpPr>
        <p:spPr>
          <a:xfrm>
            <a:off x="3382506" y="4573862"/>
            <a:ext cx="2567353" cy="961289"/>
          </a:xfrm>
          <a:prstGeom prst="rect">
            <a:avLst/>
          </a:prstGeom>
          <a:noFill/>
        </p:spPr>
        <p:txBody>
          <a:bodyPr wrap="square" rtlCol="0">
            <a:spAutoFit/>
          </a:bodyPr>
          <a:lstStyle/>
          <a:p>
            <a:pPr algn="ctr">
              <a:lnSpc>
                <a:spcPct val="150000"/>
              </a:lnSpc>
            </a:pPr>
            <a:r>
              <a:rPr lang="zh-CN" altLang="en-US" sz="2000" dirty="0">
                <a:latin typeface="微软雅黑" panose="020B0503020204020204" pitchFamily="34" charset="-122"/>
                <a:ea typeface="微软雅黑" panose="020B0503020204020204" pitchFamily="34" charset="-122"/>
                <a:cs typeface="Calibri" panose="020F0502020204030204" pitchFamily="34" charset="0"/>
              </a:rPr>
              <a:t>报告人：吴俊杰</a:t>
            </a:r>
            <a:endParaRPr lang="en-US" altLang="zh-CN" sz="2000" dirty="0">
              <a:latin typeface="微软雅黑" panose="020B0503020204020204" pitchFamily="34" charset="-122"/>
              <a:ea typeface="微软雅黑" panose="020B0503020204020204" pitchFamily="34" charset="-122"/>
              <a:cs typeface="Calibri" panose="020F0502020204030204" pitchFamily="34" charset="0"/>
            </a:endParaRPr>
          </a:p>
          <a:p>
            <a:pPr algn="ctr">
              <a:lnSpc>
                <a:spcPct val="150000"/>
              </a:lnSpc>
            </a:pPr>
            <a:r>
              <a:rPr lang="en-US" altLang="zh-CN" sz="2000" dirty="0">
                <a:latin typeface="微软雅黑" panose="020B0503020204020204" pitchFamily="34" charset="-122"/>
                <a:ea typeface="微软雅黑" panose="020B0503020204020204" pitchFamily="34" charset="-122"/>
                <a:cs typeface="Calibri" panose="020F0502020204030204" pitchFamily="34" charset="0"/>
              </a:rPr>
              <a:t>2021</a:t>
            </a:r>
            <a:r>
              <a:rPr lang="zh-CN" altLang="en-US" sz="2000" dirty="0">
                <a:latin typeface="微软雅黑" panose="020B0503020204020204" pitchFamily="34" charset="-122"/>
                <a:ea typeface="微软雅黑" panose="020B0503020204020204" pitchFamily="34" charset="-122"/>
                <a:cs typeface="Calibri" panose="020F0502020204030204" pitchFamily="34" charset="0"/>
              </a:rPr>
              <a:t>年</a:t>
            </a:r>
            <a:r>
              <a:rPr lang="en-US" altLang="zh-CN" sz="2000" dirty="0">
                <a:latin typeface="微软雅黑" panose="020B0503020204020204" pitchFamily="34" charset="-122"/>
                <a:ea typeface="微软雅黑" panose="020B0503020204020204" pitchFamily="34" charset="-122"/>
                <a:cs typeface="Calibri" panose="020F0502020204030204" pitchFamily="34" charset="0"/>
              </a:rPr>
              <a:t>1</a:t>
            </a:r>
            <a:r>
              <a:rPr lang="zh-CN" altLang="en-US" sz="2000" dirty="0">
                <a:latin typeface="微软雅黑" panose="020B0503020204020204" pitchFamily="34" charset="-122"/>
                <a:ea typeface="微软雅黑" panose="020B0503020204020204" pitchFamily="34" charset="-122"/>
                <a:cs typeface="Calibri" panose="020F0502020204030204" pitchFamily="34" charset="0"/>
              </a:rPr>
              <a:t>月</a:t>
            </a:r>
            <a:r>
              <a:rPr lang="en-US" altLang="zh-CN" sz="2000" dirty="0">
                <a:latin typeface="微软雅黑" panose="020B0503020204020204" pitchFamily="34" charset="-122"/>
                <a:ea typeface="微软雅黑" panose="020B0503020204020204" pitchFamily="34" charset="-122"/>
                <a:cs typeface="Calibri" panose="020F0502020204030204" pitchFamily="34" charset="0"/>
              </a:rPr>
              <a:t>9</a:t>
            </a:r>
            <a:r>
              <a:rPr lang="zh-CN" altLang="en-US" sz="2000" dirty="0">
                <a:latin typeface="微软雅黑" panose="020B0503020204020204" pitchFamily="34" charset="-122"/>
                <a:ea typeface="微软雅黑" panose="020B0503020204020204" pitchFamily="34" charset="-122"/>
                <a:cs typeface="Calibri" panose="020F0502020204030204" pitchFamily="34" charset="0"/>
              </a:rPr>
              <a:t>日</a:t>
            </a:r>
            <a:endParaRPr lang="en-US" altLang="zh-CN" sz="2000" dirty="0">
              <a:latin typeface="微软雅黑" panose="020B0503020204020204" pitchFamily="34" charset="-122"/>
              <a:ea typeface="微软雅黑" panose="020B0503020204020204" pitchFamily="34" charset="-122"/>
              <a:cs typeface="Calibri" panose="020F0502020204030204" pitchFamily="34" charset="0"/>
            </a:endParaRPr>
          </a:p>
        </p:txBody>
      </p:sp>
      <p:pic>
        <p:nvPicPr>
          <p:cNvPr id="8" name="图片 1">
            <a:extLst>
              <a:ext uri="{FF2B5EF4-FFF2-40B4-BE49-F238E27FC236}">
                <a16:creationId xmlns:a16="http://schemas.microsoft.com/office/drawing/2014/main" id="{B8565641-41AD-4299-883C-7F8B503838AD}"/>
              </a:ext>
            </a:extLst>
          </p:cNvPr>
          <p:cNvPicPr>
            <a:picLocks noChangeAspect="1"/>
          </p:cNvPicPr>
          <p:nvPr/>
        </p:nvPicPr>
        <p:blipFill rotWithShape="1">
          <a:blip r:embed="rId3">
            <a:extLst>
              <a:ext uri="{28A0092B-C50C-407E-A947-70E740481C1C}">
                <a14:useLocalDpi xmlns:a14="http://schemas.microsoft.com/office/drawing/2010/main"/>
              </a:ext>
            </a:extLst>
          </a:blip>
          <a:srcRect l="5319" r="6025"/>
          <a:stretch/>
        </p:blipFill>
        <p:spPr bwMode="auto">
          <a:xfrm>
            <a:off x="136676" y="55291"/>
            <a:ext cx="2587474" cy="794217"/>
          </a:xfrm>
          <a:prstGeom prst="rect">
            <a:avLst/>
          </a:prstGeom>
          <a:noFill/>
          <a:ln>
            <a:noFill/>
          </a:ln>
        </p:spPr>
      </p:pic>
      <p:grpSp>
        <p:nvGrpSpPr>
          <p:cNvPr id="17" name="组合 16">
            <a:extLst>
              <a:ext uri="{FF2B5EF4-FFF2-40B4-BE49-F238E27FC236}">
                <a16:creationId xmlns:a16="http://schemas.microsoft.com/office/drawing/2014/main" id="{82D6EA23-537D-40A8-A047-FA00CFDF051F}"/>
              </a:ext>
            </a:extLst>
          </p:cNvPr>
          <p:cNvGrpSpPr/>
          <p:nvPr/>
        </p:nvGrpSpPr>
        <p:grpSpPr>
          <a:xfrm>
            <a:off x="6304287" y="55291"/>
            <a:ext cx="2763392" cy="794217"/>
            <a:chOff x="6218684" y="131156"/>
            <a:chExt cx="2763392" cy="794217"/>
          </a:xfrm>
        </p:grpSpPr>
        <p:pic>
          <p:nvPicPr>
            <p:cNvPr id="10" name="Picture 2" descr="Image result for å¤©æ´¥å¸èå¤§å­¦">
              <a:extLst>
                <a:ext uri="{FF2B5EF4-FFF2-40B4-BE49-F238E27FC236}">
                  <a16:creationId xmlns:a16="http://schemas.microsoft.com/office/drawing/2014/main" id="{EECF929A-D137-4BF5-8DF3-053E8FC77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2955" y="220707"/>
              <a:ext cx="1929121" cy="569862"/>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7AD077C8-5AD0-412A-B59C-1B02B862A059}"/>
                </a:ext>
              </a:extLst>
            </p:cNvPr>
            <p:cNvPicPr>
              <a:picLocks noChangeAspect="1"/>
            </p:cNvPicPr>
            <p:nvPr/>
          </p:nvPicPr>
          <p:blipFill>
            <a:blip r:embed="rId5"/>
            <a:stretch>
              <a:fillRect/>
            </a:stretch>
          </p:blipFill>
          <p:spPr>
            <a:xfrm>
              <a:off x="6218684" y="131156"/>
              <a:ext cx="810294" cy="794217"/>
            </a:xfrm>
            <a:prstGeom prst="rect">
              <a:avLst/>
            </a:prstGeom>
          </p:spPr>
        </p:pic>
      </p:grpSp>
      <p:pic>
        <p:nvPicPr>
          <p:cNvPr id="14" name="图片 13">
            <a:extLst>
              <a:ext uri="{FF2B5EF4-FFF2-40B4-BE49-F238E27FC236}">
                <a16:creationId xmlns:a16="http://schemas.microsoft.com/office/drawing/2014/main" id="{FE6FD8AD-8C13-4B3B-B703-4C8EC038CD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686" y="75492"/>
            <a:ext cx="2860995" cy="354281"/>
          </a:xfrm>
          <a:prstGeom prst="rect">
            <a:avLst/>
          </a:prstGeom>
          <a:noFill/>
        </p:spPr>
      </p:pic>
      <p:pic>
        <p:nvPicPr>
          <p:cNvPr id="16" name="Picture 4" descr="学为人师,行为世范,书法,教育宣传标语,cdr,水墨,卷轴">
            <a:extLst>
              <a:ext uri="{FF2B5EF4-FFF2-40B4-BE49-F238E27FC236}">
                <a16:creationId xmlns:a16="http://schemas.microsoft.com/office/drawing/2014/main" id="{0A08E481-DCEA-43FF-ADD9-8704BFBF1FE8}"/>
              </a:ext>
            </a:extLst>
          </p:cNvPr>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10104" t="29864" r="9584" b="27133"/>
          <a:stretch/>
        </p:blipFill>
        <p:spPr bwMode="auto">
          <a:xfrm>
            <a:off x="3289627" y="449954"/>
            <a:ext cx="2753115" cy="34805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397803DE-3E64-401F-81BB-B40AF12837D4}"/>
              </a:ext>
            </a:extLst>
          </p:cNvPr>
          <p:cNvSpPr txBox="1"/>
          <p:nvPr/>
        </p:nvSpPr>
        <p:spPr>
          <a:xfrm>
            <a:off x="2109944" y="6485283"/>
            <a:ext cx="5298245" cy="369332"/>
          </a:xfrm>
          <a:prstGeom prst="rect">
            <a:avLst/>
          </a:prstGeom>
          <a:noFill/>
        </p:spPr>
        <p:txBody>
          <a:bodyPr wrap="none" rtlCol="0">
            <a:spAutoFit/>
          </a:bodyPr>
          <a:lstStyle/>
          <a:p>
            <a:r>
              <a:rPr lang="zh-CN" altLang="en-US" i="0" dirty="0">
                <a:solidFill>
                  <a:srgbClr val="252525"/>
                </a:solidFill>
                <a:effectLst/>
                <a:latin typeface="隶书" panose="02010509060101010101" pitchFamily="49" charset="-122"/>
                <a:ea typeface="隶书" panose="02010509060101010101" pitchFamily="49" charset="-122"/>
              </a:rPr>
              <a:t>北京师范大学系统科学学院教育系统科学研究中心</a:t>
            </a:r>
            <a:endParaRPr lang="zh-CN" altLang="en-US"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7495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316021" y="222466"/>
            <a:ext cx="2932003" cy="7499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前言</a:t>
            </a:r>
          </a:p>
        </p:txBody>
      </p:sp>
      <p:sp>
        <p:nvSpPr>
          <p:cNvPr id="19" name="内容占位符 2">
            <a:extLst>
              <a:ext uri="{FF2B5EF4-FFF2-40B4-BE49-F238E27FC236}">
                <a16:creationId xmlns:a16="http://schemas.microsoft.com/office/drawing/2014/main" id="{F5A29870-9CF4-4701-BED3-CC8D720508FB}"/>
              </a:ext>
            </a:extLst>
          </p:cNvPr>
          <p:cNvSpPr txBox="1"/>
          <p:nvPr/>
        </p:nvSpPr>
        <p:spPr bwMode="auto">
          <a:xfrm>
            <a:off x="542924" y="1136830"/>
            <a:ext cx="7635305" cy="433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9pPr>
          </a:lstStyle>
          <a:p>
            <a:pPr>
              <a:lnSpc>
                <a:spcPct val="150000"/>
              </a:lnSpc>
              <a:spcBef>
                <a:spcPct val="0"/>
              </a:spcBef>
              <a:buFont typeface="Wingdings" panose="05000000000000000000" pitchFamily="2" charset="2"/>
              <a:buChar char="p"/>
            </a:pPr>
            <a:r>
              <a:rPr lang="zh-CN" altLang="en-US" sz="2400" b="1" dirty="0">
                <a:solidFill>
                  <a:srgbClr val="C00000"/>
                </a:solidFill>
                <a:latin typeface="DengXian" panose="02010600030101010101" pitchFamily="2" charset="-122"/>
                <a:ea typeface="SimHei" panose="02010609060101010101" pitchFamily="49" charset="-122"/>
              </a:rPr>
              <a:t> 总结</a:t>
            </a:r>
            <a:endParaRPr lang="en-US" altLang="zh-CN" sz="2400" b="1" dirty="0">
              <a:solidFill>
                <a:srgbClr val="C00000"/>
              </a:solidFill>
              <a:latin typeface="DengXian" panose="02010600030101010101" pitchFamily="2" charset="-122"/>
              <a:ea typeface="SimHei" panose="02010609060101010101" pitchFamily="49" charset="-122"/>
            </a:endParaRPr>
          </a:p>
          <a:p>
            <a:pPr marL="0" indent="457200">
              <a:lnSpc>
                <a:spcPct val="150000"/>
              </a:lnSpc>
              <a:spcBef>
                <a:spcPct val="0"/>
              </a:spcBef>
              <a:buNone/>
            </a:pPr>
            <a:endParaRPr lang="en-US" altLang="zh-CN" sz="1800" dirty="0">
              <a:solidFill>
                <a:srgbClr val="C00000"/>
              </a:solidFill>
              <a:latin typeface="DengXian" panose="02010600030101010101" pitchFamily="2" charset="-122"/>
              <a:ea typeface="SimHei" panose="02010609060101010101" pitchFamily="49" charset="-122"/>
            </a:endParaRPr>
          </a:p>
          <a:p>
            <a:pPr marL="0" indent="457200">
              <a:lnSpc>
                <a:spcPct val="150000"/>
              </a:lnSpc>
              <a:spcBef>
                <a:spcPct val="0"/>
              </a:spcBef>
              <a:buNone/>
            </a:pPr>
            <a:endParaRPr lang="en-US" altLang="zh-CN" sz="1800" dirty="0">
              <a:solidFill>
                <a:srgbClr val="C00000"/>
              </a:solidFill>
              <a:latin typeface="DengXian" panose="02010600030101010101" pitchFamily="2" charset="-122"/>
              <a:ea typeface="SimHei" panose="02010609060101010101" pitchFamily="49" charset="-122"/>
            </a:endParaRPr>
          </a:p>
          <a:p>
            <a:pPr marL="0" indent="457200">
              <a:lnSpc>
                <a:spcPct val="150000"/>
              </a:lnSpc>
              <a:spcBef>
                <a:spcPct val="0"/>
              </a:spcBef>
              <a:buNone/>
            </a:pPr>
            <a:r>
              <a:rPr lang="zh-CN" altLang="en-US" sz="1800" dirty="0">
                <a:solidFill>
                  <a:srgbClr val="C00000"/>
                </a:solidFill>
                <a:latin typeface="DengXian" panose="02010600030101010101" pitchFamily="2" charset="-122"/>
                <a:ea typeface="SimHei" panose="02010609060101010101" pitchFamily="49" charset="-122"/>
              </a:rPr>
              <a:t>前人研究认识到了基于部件的汉字学习的重要性，实证性地探讨了汉字部件意识的发展，也有研究探讨了基于联系的词汇学习，然而却缺少对汉字部件的理解型学习，也不清楚该过程的神经基础。</a:t>
            </a:r>
            <a:endParaRPr lang="en-US" altLang="zh-CN" sz="1800" dirty="0">
              <a:solidFill>
                <a:srgbClr val="C00000"/>
              </a:solidFill>
              <a:latin typeface="DengXian" panose="02010600030101010101" pitchFamily="2" charset="-122"/>
              <a:ea typeface="SimHei" panose="02010609060101010101" pitchFamily="49" charset="-122"/>
            </a:endParaRPr>
          </a:p>
          <a:p>
            <a:pPr marL="0" indent="457200">
              <a:lnSpc>
                <a:spcPct val="150000"/>
              </a:lnSpc>
              <a:spcBef>
                <a:spcPct val="0"/>
              </a:spcBef>
              <a:buNone/>
            </a:pPr>
            <a:endParaRPr lang="en-US" altLang="zh-CN" sz="1800" dirty="0">
              <a:solidFill>
                <a:srgbClr val="C00000"/>
              </a:solidFill>
              <a:latin typeface="DengXian" panose="02010600030101010101" pitchFamily="2" charset="-122"/>
              <a:ea typeface="SimHei" panose="02010609060101010101" pitchFamily="49" charset="-122"/>
            </a:endParaRPr>
          </a:p>
          <a:p>
            <a:pPr marL="0" indent="457200">
              <a:lnSpc>
                <a:spcPct val="150000"/>
              </a:lnSpc>
              <a:spcBef>
                <a:spcPct val="0"/>
              </a:spcBef>
              <a:buNone/>
            </a:pPr>
            <a:r>
              <a:rPr lang="zh-CN" altLang="en-US" sz="1800" dirty="0">
                <a:solidFill>
                  <a:srgbClr val="C00000"/>
                </a:solidFill>
                <a:latin typeface="DengXian" panose="02010600030101010101" pitchFamily="2" charset="-122"/>
                <a:ea typeface="SimHei" panose="02010609060101010101" pitchFamily="49" charset="-122"/>
              </a:rPr>
              <a:t>因此，本研究试图探讨基于汉字部件的理解型学习的认知神经机制。</a:t>
            </a:r>
            <a:endParaRPr lang="en-US" altLang="zh-CN" sz="1800" dirty="0">
              <a:solidFill>
                <a:srgbClr val="C00000"/>
              </a:solidFill>
              <a:latin typeface="DengXian" panose="02010600030101010101" pitchFamily="2" charset="-122"/>
              <a:ea typeface="SimHei" panose="02010609060101010101" pitchFamily="49" charset="-122"/>
            </a:endParaRPr>
          </a:p>
        </p:txBody>
      </p:sp>
    </p:spTree>
    <p:extLst>
      <p:ext uri="{BB962C8B-B14F-4D97-AF65-F5344CB8AC3E}">
        <p14:creationId xmlns:p14="http://schemas.microsoft.com/office/powerpoint/2010/main" val="117930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2A382BF-1E33-1645-A339-6BD5063D0C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63802" y="2084121"/>
            <a:ext cx="3472198" cy="2386777"/>
          </a:xfrm>
          <a:prstGeom prst="rect">
            <a:avLst/>
          </a:prstGeom>
        </p:spPr>
      </p:pic>
      <p:sp>
        <p:nvSpPr>
          <p:cNvPr id="9" name="标题 1">
            <a:extLst>
              <a:ext uri="{FF2B5EF4-FFF2-40B4-BE49-F238E27FC236}">
                <a16:creationId xmlns:a16="http://schemas.microsoft.com/office/drawing/2014/main" id="{2CC359BD-FE75-4811-9F3F-799267450C5A}"/>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方法</a:t>
            </a:r>
          </a:p>
        </p:txBody>
      </p:sp>
      <p:sp>
        <p:nvSpPr>
          <p:cNvPr id="10" name="内容占位符 1">
            <a:extLst>
              <a:ext uri="{FF2B5EF4-FFF2-40B4-BE49-F238E27FC236}">
                <a16:creationId xmlns:a16="http://schemas.microsoft.com/office/drawing/2014/main" id="{A4DDFE8C-E67B-40A2-9ACB-533CFA75B2EA}"/>
              </a:ext>
            </a:extLst>
          </p:cNvPr>
          <p:cNvSpPr txBox="1"/>
          <p:nvPr/>
        </p:nvSpPr>
        <p:spPr>
          <a:xfrm>
            <a:off x="502526" y="1193711"/>
            <a:ext cx="4367425" cy="4847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b="1" dirty="0">
                <a:solidFill>
                  <a:srgbClr val="C00000"/>
                </a:solidFill>
                <a:latin typeface="DengXian" panose="02010600030101010101" pitchFamily="2" charset="-122"/>
                <a:ea typeface="SimHei" panose="02010609060101010101" pitchFamily="49" charset="-122"/>
              </a:rPr>
              <a:t> 被试</a:t>
            </a:r>
            <a:endParaRPr lang="en-US" altLang="zh-CN" b="1" dirty="0">
              <a:solidFill>
                <a:srgbClr val="C00000"/>
              </a:solidFill>
              <a:latin typeface="DengXian" panose="02010600030101010101" pitchFamily="2" charset="-122"/>
              <a:ea typeface="SimHei" panose="02010609060101010101" pitchFamily="49" charset="-122"/>
            </a:endParaRPr>
          </a:p>
          <a:p>
            <a:pPr marL="571500" indent="342900">
              <a:lnSpc>
                <a:spcPct val="200000"/>
              </a:lnSpc>
              <a:spcBef>
                <a:spcPts val="0"/>
              </a:spcBef>
              <a:buFont typeface="Wingdings" panose="05000000000000000000" pitchFamily="2" charset="2"/>
              <a:buChar char="Ø"/>
            </a:pPr>
            <a:r>
              <a:rPr lang="en-US" altLang="zh-CN" sz="2000" dirty="0">
                <a:solidFill>
                  <a:schemeClr val="tx1"/>
                </a:solidFill>
                <a:latin typeface="DengXian" panose="02010600030101010101" pitchFamily="2" charset="-122"/>
                <a:ea typeface="SimHei" panose="02010609060101010101" pitchFamily="49" charset="-122"/>
              </a:rPr>
              <a:t>30</a:t>
            </a:r>
            <a:r>
              <a:rPr lang="zh-CN" altLang="en-US" sz="2000" dirty="0">
                <a:solidFill>
                  <a:schemeClr val="tx1"/>
                </a:solidFill>
                <a:latin typeface="DengXian" panose="02010600030101010101" pitchFamily="2" charset="-122"/>
                <a:ea typeface="SimHei" panose="02010609060101010101" pitchFamily="49" charset="-122"/>
              </a:rPr>
              <a:t>名汉语母语者</a:t>
            </a:r>
            <a:endParaRPr lang="en-US" altLang="zh-CN" sz="2000" dirty="0">
              <a:solidFill>
                <a:schemeClr val="tx1"/>
              </a:solidFill>
              <a:latin typeface="DengXian" panose="02010600030101010101" pitchFamily="2" charset="-122"/>
              <a:ea typeface="SimHei" panose="02010609060101010101" pitchFamily="49" charset="-122"/>
            </a:endParaRPr>
          </a:p>
          <a:p>
            <a:pPr marL="571500" indent="342900">
              <a:lnSpc>
                <a:spcPct val="200000"/>
              </a:lnSpc>
              <a:spcBef>
                <a:spcPts val="0"/>
              </a:spcBef>
              <a:buFont typeface="Wingdings" panose="05000000000000000000" pitchFamily="2" charset="2"/>
              <a:buChar char="Ø"/>
            </a:pPr>
            <a:r>
              <a:rPr lang="zh-CN" altLang="en-US" sz="2000" dirty="0">
                <a:solidFill>
                  <a:schemeClr val="tx1"/>
                </a:solidFill>
                <a:latin typeface="DengXian" panose="02010600030101010101" pitchFamily="2" charset="-122"/>
                <a:ea typeface="SimHei" panose="02010609060101010101" pitchFamily="49" charset="-122"/>
              </a:rPr>
              <a:t>右利手</a:t>
            </a:r>
            <a:endParaRPr lang="en-US" altLang="zh-CN" sz="2000" dirty="0">
              <a:solidFill>
                <a:schemeClr val="tx1"/>
              </a:solidFill>
              <a:latin typeface="DengXian" panose="02010600030101010101" pitchFamily="2" charset="-122"/>
              <a:ea typeface="SimHei" panose="02010609060101010101" pitchFamily="49" charset="-122"/>
            </a:endParaRPr>
          </a:p>
          <a:p>
            <a:pPr marL="571500" indent="342900">
              <a:lnSpc>
                <a:spcPct val="200000"/>
              </a:lnSpc>
              <a:spcBef>
                <a:spcPts val="0"/>
              </a:spcBef>
              <a:buFont typeface="Wingdings" panose="05000000000000000000" pitchFamily="2" charset="2"/>
              <a:buChar char="Ø"/>
            </a:pPr>
            <a:r>
              <a:rPr lang="zh-CN" altLang="en-US" sz="2000" dirty="0">
                <a:solidFill>
                  <a:schemeClr val="tx1"/>
                </a:solidFill>
                <a:latin typeface="DengXian" panose="02010600030101010101" pitchFamily="2" charset="-122"/>
                <a:ea typeface="SimHei" panose="02010609060101010101" pitchFamily="49" charset="-122"/>
              </a:rPr>
              <a:t>视力或者校正视力正常</a:t>
            </a:r>
            <a:endParaRPr lang="en-US" altLang="zh-CN" sz="2000" dirty="0">
              <a:solidFill>
                <a:schemeClr val="tx1"/>
              </a:solidFill>
              <a:latin typeface="DengXian" panose="02010600030101010101" pitchFamily="2" charset="-122"/>
              <a:ea typeface="SimHei" panose="02010609060101010101" pitchFamily="49" charset="-122"/>
            </a:endParaRPr>
          </a:p>
          <a:p>
            <a:pPr marL="571500" indent="342900">
              <a:lnSpc>
                <a:spcPct val="200000"/>
              </a:lnSpc>
              <a:spcBef>
                <a:spcPts val="0"/>
              </a:spcBef>
              <a:buFont typeface="Wingdings" panose="05000000000000000000" pitchFamily="2" charset="2"/>
              <a:buChar char="Ø"/>
            </a:pPr>
            <a:r>
              <a:rPr lang="zh-CN" altLang="en-US" sz="2000" dirty="0">
                <a:solidFill>
                  <a:schemeClr val="tx1"/>
                </a:solidFill>
                <a:latin typeface="DengXian" panose="02010600030101010101" pitchFamily="2" charset="-122"/>
                <a:ea typeface="SimHei" panose="02010609060101010101" pitchFamily="49" charset="-122"/>
              </a:rPr>
              <a:t>没有脑损伤</a:t>
            </a:r>
            <a:endParaRPr lang="en-US" altLang="zh-CN" sz="2000" dirty="0">
              <a:solidFill>
                <a:schemeClr val="tx1"/>
              </a:solidFill>
              <a:latin typeface="DengXian" panose="02010600030101010101" pitchFamily="2" charset="-122"/>
              <a:ea typeface="SimHei" panose="02010609060101010101" pitchFamily="49" charset="-122"/>
            </a:endParaRPr>
          </a:p>
          <a:p>
            <a:pPr marL="571500" indent="342900">
              <a:lnSpc>
                <a:spcPct val="200000"/>
              </a:lnSpc>
              <a:spcBef>
                <a:spcPts val="0"/>
              </a:spcBef>
              <a:buFont typeface="Wingdings" panose="05000000000000000000" pitchFamily="2" charset="2"/>
              <a:buChar char="Ø"/>
            </a:pPr>
            <a:r>
              <a:rPr lang="zh-CN" altLang="en-US" sz="2000" dirty="0">
                <a:solidFill>
                  <a:schemeClr val="tx1"/>
                </a:solidFill>
                <a:latin typeface="DengXian" panose="02010600030101010101" pitchFamily="2" charset="-122"/>
                <a:ea typeface="SimHei" panose="02010609060101010101" pitchFamily="49" charset="-122"/>
              </a:rPr>
              <a:t>没有神经或精神类疾病</a:t>
            </a:r>
            <a:endParaRPr lang="en-US" altLang="zh-CN" sz="2000" dirty="0">
              <a:solidFill>
                <a:schemeClr val="tx1"/>
              </a:solidFill>
              <a:latin typeface="DengXian" panose="02010600030101010101" pitchFamily="2" charset="-122"/>
              <a:ea typeface="SimHei" panose="02010609060101010101" pitchFamily="49" charset="-122"/>
            </a:endParaRPr>
          </a:p>
          <a:p>
            <a:pPr indent="0">
              <a:lnSpc>
                <a:spcPct val="120000"/>
              </a:lnSpc>
              <a:spcBef>
                <a:spcPts val="0"/>
              </a:spcBef>
              <a:buNone/>
            </a:pPr>
            <a:endParaRPr lang="en-US" altLang="zh-CN" sz="2000" dirty="0">
              <a:solidFill>
                <a:schemeClr val="tx1"/>
              </a:solidFill>
              <a:latin typeface="DengXian" panose="02010600030101010101" pitchFamily="2" charset="-122"/>
              <a:ea typeface="SimHei" panose="02010609060101010101" pitchFamily="49" charset="-122"/>
            </a:endParaRPr>
          </a:p>
        </p:txBody>
      </p:sp>
    </p:spTree>
    <p:extLst>
      <p:ext uri="{BB962C8B-B14F-4D97-AF65-F5344CB8AC3E}">
        <p14:creationId xmlns:p14="http://schemas.microsoft.com/office/powerpoint/2010/main" val="59001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圆角 56">
            <a:extLst>
              <a:ext uri="{FF2B5EF4-FFF2-40B4-BE49-F238E27FC236}">
                <a16:creationId xmlns:a16="http://schemas.microsoft.com/office/drawing/2014/main" id="{59639AA9-BFEE-41F8-9BF0-B03EF7588E70}"/>
              </a:ext>
            </a:extLst>
          </p:cNvPr>
          <p:cNvSpPr/>
          <p:nvPr/>
        </p:nvSpPr>
        <p:spPr>
          <a:xfrm>
            <a:off x="3229065"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id="{CAE0C64F-82B9-4BA5-8E66-23D84F780F01}"/>
              </a:ext>
            </a:extLst>
          </p:cNvPr>
          <p:cNvSpPr/>
          <p:nvPr/>
        </p:nvSpPr>
        <p:spPr>
          <a:xfrm>
            <a:off x="639524"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 name="内容占位符 1"/>
          <p:cNvSpPr txBox="1"/>
          <p:nvPr/>
        </p:nvSpPr>
        <p:spPr>
          <a:xfrm>
            <a:off x="502526" y="1193711"/>
            <a:ext cx="7886700" cy="596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b="1" dirty="0">
                <a:solidFill>
                  <a:srgbClr val="C00000"/>
                </a:solidFill>
                <a:latin typeface="DengXian" panose="02010600030101010101" pitchFamily="2" charset="-122"/>
                <a:ea typeface="SimHei" panose="02010609060101010101" pitchFamily="49" charset="-122"/>
              </a:rPr>
              <a:t> 材料</a:t>
            </a:r>
            <a:r>
              <a:rPr lang="zh-CN" altLang="en-US" b="1" dirty="0">
                <a:latin typeface="DengXian" panose="02010600030101010101" pitchFamily="2" charset="-122"/>
                <a:ea typeface="DengXian" panose="02010600030101010101" pitchFamily="2" charset="-122"/>
              </a:rPr>
              <a:t> </a:t>
            </a:r>
            <a:endParaRPr lang="en-US" altLang="zh-CN" b="1" dirty="0">
              <a:latin typeface="DengXian" panose="02010600030101010101" pitchFamily="2" charset="-122"/>
              <a:ea typeface="DengXian" panose="02010600030101010101" pitchFamily="2" charset="-122"/>
            </a:endParaRPr>
          </a:p>
        </p:txBody>
      </p:sp>
      <p:grpSp>
        <p:nvGrpSpPr>
          <p:cNvPr id="12" name="组合 11">
            <a:extLst>
              <a:ext uri="{FF2B5EF4-FFF2-40B4-BE49-F238E27FC236}">
                <a16:creationId xmlns:a16="http://schemas.microsoft.com/office/drawing/2014/main" id="{D8D065B1-80CB-48A2-ABFF-0ABEA8055A64}"/>
              </a:ext>
            </a:extLst>
          </p:cNvPr>
          <p:cNvGrpSpPr/>
          <p:nvPr/>
        </p:nvGrpSpPr>
        <p:grpSpPr>
          <a:xfrm>
            <a:off x="740270" y="2397247"/>
            <a:ext cx="2243508" cy="1886530"/>
            <a:chOff x="1537382" y="2072807"/>
            <a:chExt cx="2243508" cy="1886530"/>
          </a:xfrm>
        </p:grpSpPr>
        <p:sp>
          <p:nvSpPr>
            <p:cNvPr id="5" name="矩形 4">
              <a:extLst>
                <a:ext uri="{FF2B5EF4-FFF2-40B4-BE49-F238E27FC236}">
                  <a16:creationId xmlns:a16="http://schemas.microsoft.com/office/drawing/2014/main" id="{A9C15AE0-024D-4666-BCA3-75478A80DB27}"/>
                </a:ext>
              </a:extLst>
            </p:cNvPr>
            <p:cNvSpPr/>
            <p:nvPr/>
          </p:nvSpPr>
          <p:spPr>
            <a:xfrm>
              <a:off x="1537382" y="207280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9" name="图片 8">
              <a:extLst>
                <a:ext uri="{FF2B5EF4-FFF2-40B4-BE49-F238E27FC236}">
                  <a16:creationId xmlns:a16="http://schemas.microsoft.com/office/drawing/2014/main" id="{7571C979-A297-4561-9415-163916615C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2288303" y="2172288"/>
              <a:ext cx="722025" cy="715632"/>
            </a:xfrm>
            <a:prstGeom prst="rect">
              <a:avLst/>
            </a:prstGeom>
          </p:spPr>
        </p:pic>
        <p:sp>
          <p:nvSpPr>
            <p:cNvPr id="10" name="文本框 9">
              <a:extLst>
                <a:ext uri="{FF2B5EF4-FFF2-40B4-BE49-F238E27FC236}">
                  <a16:creationId xmlns:a16="http://schemas.microsoft.com/office/drawing/2014/main" id="{3483B934-254C-438E-8EC0-29C371B6F662}"/>
                </a:ext>
              </a:extLst>
            </p:cNvPr>
            <p:cNvSpPr txBox="1"/>
            <p:nvPr/>
          </p:nvSpPr>
          <p:spPr>
            <a:xfrm>
              <a:off x="1590956" y="2902910"/>
              <a:ext cx="2151907" cy="954107"/>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字义：红色</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理据：本意指矿井中挖出的赤铁矿，因其颜色为红色，后用于表示红色之意。</a:t>
              </a:r>
            </a:p>
          </p:txBody>
        </p:sp>
      </p:grpSp>
      <p:sp>
        <p:nvSpPr>
          <p:cNvPr id="103" name="矩形 102">
            <a:extLst>
              <a:ext uri="{FF2B5EF4-FFF2-40B4-BE49-F238E27FC236}">
                <a16:creationId xmlns:a16="http://schemas.microsoft.com/office/drawing/2014/main" id="{15EC1565-1C74-459F-A18E-BB75EFF9A7B5}"/>
              </a:ext>
            </a:extLst>
          </p:cNvPr>
          <p:cNvSpPr/>
          <p:nvPr/>
        </p:nvSpPr>
        <p:spPr>
          <a:xfrm>
            <a:off x="3360882"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104" name="图片 103">
            <a:extLst>
              <a:ext uri="{FF2B5EF4-FFF2-40B4-BE49-F238E27FC236}">
                <a16:creationId xmlns:a16="http://schemas.microsoft.com/office/drawing/2014/main" id="{E749B73F-9D33-440C-89B8-9F1D987E1F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4111803" y="2430053"/>
            <a:ext cx="722025" cy="715632"/>
          </a:xfrm>
          <a:prstGeom prst="rect">
            <a:avLst/>
          </a:prstGeom>
        </p:spPr>
      </p:pic>
      <p:pic>
        <p:nvPicPr>
          <p:cNvPr id="106" name="Picture 4">
            <a:extLst>
              <a:ext uri="{FF2B5EF4-FFF2-40B4-BE49-F238E27FC236}">
                <a16:creationId xmlns:a16="http://schemas.microsoft.com/office/drawing/2014/main" id="{B4EC1766-71D0-4151-ADAD-F248D929A4F4}"/>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4065143" y="3069113"/>
            <a:ext cx="855589" cy="17390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a:extLst>
              <a:ext uri="{FF2B5EF4-FFF2-40B4-BE49-F238E27FC236}">
                <a16:creationId xmlns:a16="http://schemas.microsoft.com/office/drawing/2014/main" id="{D17ABE24-1E12-4DF8-B438-C8A612D5433E}"/>
              </a:ext>
            </a:extLst>
          </p:cNvPr>
          <p:cNvGrpSpPr/>
          <p:nvPr/>
        </p:nvGrpSpPr>
        <p:grpSpPr>
          <a:xfrm>
            <a:off x="3515202" y="3329670"/>
            <a:ext cx="2189934" cy="954107"/>
            <a:chOff x="4345130" y="2933732"/>
            <a:chExt cx="2151907" cy="1012063"/>
          </a:xfrm>
        </p:grpSpPr>
        <p:sp>
          <p:nvSpPr>
            <p:cNvPr id="105" name="文本框 104">
              <a:extLst>
                <a:ext uri="{FF2B5EF4-FFF2-40B4-BE49-F238E27FC236}">
                  <a16:creationId xmlns:a16="http://schemas.microsoft.com/office/drawing/2014/main" id="{2370AA7C-266B-45C5-AA6E-4DFF218526E2}"/>
                </a:ext>
              </a:extLst>
            </p:cNvPr>
            <p:cNvSpPr txBox="1"/>
            <p:nvPr/>
          </p:nvSpPr>
          <p:spPr>
            <a:xfrm>
              <a:off x="4345130" y="2933732"/>
              <a:ext cx="2151907" cy="1012063"/>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字义：铁</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  指铁矿石，   指用火高温加热，意指高温练得的铁。</a:t>
              </a:r>
            </a:p>
          </p:txBody>
        </p:sp>
        <p:pic>
          <p:nvPicPr>
            <p:cNvPr id="107" name="图片 106">
              <a:extLst>
                <a:ext uri="{FF2B5EF4-FFF2-40B4-BE49-F238E27FC236}">
                  <a16:creationId xmlns:a16="http://schemas.microsoft.com/office/drawing/2014/main" id="{3C061F09-5C63-47EC-B453-CF667FD2F5C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4884365" y="3178591"/>
              <a:ext cx="271630" cy="269225"/>
            </a:xfrm>
            <a:prstGeom prst="rect">
              <a:avLst/>
            </a:prstGeom>
          </p:spPr>
        </p:pic>
        <p:pic>
          <p:nvPicPr>
            <p:cNvPr id="108" name="Picture 4">
              <a:extLst>
                <a:ext uri="{FF2B5EF4-FFF2-40B4-BE49-F238E27FC236}">
                  <a16:creationId xmlns:a16="http://schemas.microsoft.com/office/drawing/2014/main" id="{89DFF18D-3805-47C0-8125-577E3C1EB609}"/>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5921627" y="3237759"/>
              <a:ext cx="396980" cy="80688"/>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图片 15">
            <a:extLst>
              <a:ext uri="{FF2B5EF4-FFF2-40B4-BE49-F238E27FC236}">
                <a16:creationId xmlns:a16="http://schemas.microsoft.com/office/drawing/2014/main" id="{3C2815F8-633D-40A5-BCDB-F62282C902A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tretch>
            <a:fillRect/>
          </a:stretch>
        </p:blipFill>
        <p:spPr>
          <a:xfrm>
            <a:off x="1513359" y="4591868"/>
            <a:ext cx="639588" cy="769295"/>
          </a:xfrm>
          <a:prstGeom prst="rect">
            <a:avLst/>
          </a:prstGeom>
        </p:spPr>
      </p:pic>
      <p:grpSp>
        <p:nvGrpSpPr>
          <p:cNvPr id="3" name="组合 2">
            <a:extLst>
              <a:ext uri="{FF2B5EF4-FFF2-40B4-BE49-F238E27FC236}">
                <a16:creationId xmlns:a16="http://schemas.microsoft.com/office/drawing/2014/main" id="{556C7F54-D148-48E2-9E39-CF7929B9EBF2}"/>
              </a:ext>
            </a:extLst>
          </p:cNvPr>
          <p:cNvGrpSpPr/>
          <p:nvPr/>
        </p:nvGrpSpPr>
        <p:grpSpPr>
          <a:xfrm>
            <a:off x="3360882" y="4545671"/>
            <a:ext cx="2243508" cy="1886530"/>
            <a:chOff x="4797565" y="4524662"/>
            <a:chExt cx="2243508" cy="1886530"/>
          </a:xfrm>
        </p:grpSpPr>
        <p:grpSp>
          <p:nvGrpSpPr>
            <p:cNvPr id="11" name="组合 10">
              <a:extLst>
                <a:ext uri="{FF2B5EF4-FFF2-40B4-BE49-F238E27FC236}">
                  <a16:creationId xmlns:a16="http://schemas.microsoft.com/office/drawing/2014/main" id="{E901454E-7D07-4698-8F63-E903D7F7A69D}"/>
                </a:ext>
              </a:extLst>
            </p:cNvPr>
            <p:cNvGrpSpPr/>
            <p:nvPr/>
          </p:nvGrpSpPr>
          <p:grpSpPr>
            <a:xfrm>
              <a:off x="4797565" y="4524662"/>
              <a:ext cx="2243508" cy="1886530"/>
              <a:chOff x="9632638" y="2160687"/>
              <a:chExt cx="2243508" cy="1886530"/>
            </a:xfrm>
          </p:grpSpPr>
          <p:sp>
            <p:nvSpPr>
              <p:cNvPr id="97" name="矩形 96">
                <a:extLst>
                  <a:ext uri="{FF2B5EF4-FFF2-40B4-BE49-F238E27FC236}">
                    <a16:creationId xmlns:a16="http://schemas.microsoft.com/office/drawing/2014/main" id="{1659B8BB-682A-4048-B5D3-DF5EE9449FF2}"/>
                  </a:ext>
                </a:extLst>
              </p:cNvPr>
              <p:cNvSpPr/>
              <p:nvPr/>
            </p:nvSpPr>
            <p:spPr>
              <a:xfrm>
                <a:off x="9632638" y="216068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9" name="文本框 98">
                <a:extLst>
                  <a:ext uri="{FF2B5EF4-FFF2-40B4-BE49-F238E27FC236}">
                    <a16:creationId xmlns:a16="http://schemas.microsoft.com/office/drawing/2014/main" id="{3240726D-6821-4AFD-9D05-D630404C186F}"/>
                  </a:ext>
                </a:extLst>
              </p:cNvPr>
              <p:cNvSpPr txBox="1"/>
              <p:nvPr/>
            </p:nvSpPr>
            <p:spPr>
              <a:xfrm>
                <a:off x="9692998" y="3179739"/>
                <a:ext cx="2142086" cy="738664"/>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字义：草</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理据：甲骨文（  ）像枝茎柔弱的植物。</a:t>
                </a:r>
              </a:p>
            </p:txBody>
          </p:sp>
        </p:grpSp>
        <p:pic>
          <p:nvPicPr>
            <p:cNvPr id="116" name="图片 115">
              <a:extLst>
                <a:ext uri="{FF2B5EF4-FFF2-40B4-BE49-F238E27FC236}">
                  <a16:creationId xmlns:a16="http://schemas.microsoft.com/office/drawing/2014/main" id="{F7BD04EF-16CB-430A-8403-DD25B16B1AF5}"/>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rcRect l="19005" t="50416" r="49842" b="13183"/>
            <a:stretch/>
          </p:blipFill>
          <p:spPr>
            <a:xfrm>
              <a:off x="5697359" y="4734517"/>
              <a:ext cx="424278" cy="596286"/>
            </a:xfrm>
            <a:prstGeom prst="rect">
              <a:avLst/>
            </a:prstGeom>
          </p:spPr>
        </p:pic>
      </p:grpSp>
      <p:grpSp>
        <p:nvGrpSpPr>
          <p:cNvPr id="117" name="组合 116">
            <a:extLst>
              <a:ext uri="{FF2B5EF4-FFF2-40B4-BE49-F238E27FC236}">
                <a16:creationId xmlns:a16="http://schemas.microsoft.com/office/drawing/2014/main" id="{7F0AFD45-E998-4927-A380-D4F32A4E9E08}"/>
              </a:ext>
            </a:extLst>
          </p:cNvPr>
          <p:cNvGrpSpPr/>
          <p:nvPr/>
        </p:nvGrpSpPr>
        <p:grpSpPr>
          <a:xfrm>
            <a:off x="740270" y="4545671"/>
            <a:ext cx="2243508" cy="1886530"/>
            <a:chOff x="5010047" y="2072807"/>
            <a:chExt cx="2243508" cy="1886530"/>
          </a:xfrm>
        </p:grpSpPr>
        <p:sp>
          <p:nvSpPr>
            <p:cNvPr id="118" name="矩形 117">
              <a:extLst>
                <a:ext uri="{FF2B5EF4-FFF2-40B4-BE49-F238E27FC236}">
                  <a16:creationId xmlns:a16="http://schemas.microsoft.com/office/drawing/2014/main" id="{28715851-CA1E-4D4B-8E5B-472ADDA21052}"/>
                </a:ext>
              </a:extLst>
            </p:cNvPr>
            <p:cNvSpPr/>
            <p:nvPr/>
          </p:nvSpPr>
          <p:spPr>
            <a:xfrm>
              <a:off x="5010047" y="207280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9" name="文本框 118">
              <a:extLst>
                <a:ext uri="{FF2B5EF4-FFF2-40B4-BE49-F238E27FC236}">
                  <a16:creationId xmlns:a16="http://schemas.microsoft.com/office/drawing/2014/main" id="{B5B943A8-8539-4B1A-8739-121A4F97C3F2}"/>
                </a:ext>
              </a:extLst>
            </p:cNvPr>
            <p:cNvSpPr txBox="1"/>
            <p:nvPr/>
          </p:nvSpPr>
          <p:spPr>
            <a:xfrm>
              <a:off x="5070407" y="2907709"/>
              <a:ext cx="2142086" cy="954107"/>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字义：大棚蔬菜</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  指柔弱的植物，  指有屋顶的建筑，用于表示大棚蔬菜之意。</a:t>
              </a:r>
            </a:p>
          </p:txBody>
        </p:sp>
      </p:grpSp>
      <p:pic>
        <p:nvPicPr>
          <p:cNvPr id="120" name="图片 119">
            <a:extLst>
              <a:ext uri="{FF2B5EF4-FFF2-40B4-BE49-F238E27FC236}">
                <a16:creationId xmlns:a16="http://schemas.microsoft.com/office/drawing/2014/main" id="{D460E6A5-84FA-41D2-AB47-A3F5FDD1D867}"/>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rcRect l="19005" t="50416" r="49842" b="13183"/>
          <a:stretch/>
        </p:blipFill>
        <p:spPr>
          <a:xfrm>
            <a:off x="1445288" y="5648457"/>
            <a:ext cx="131455" cy="184748"/>
          </a:xfrm>
          <a:prstGeom prst="rect">
            <a:avLst/>
          </a:prstGeom>
        </p:spPr>
      </p:pic>
      <p:pic>
        <p:nvPicPr>
          <p:cNvPr id="122" name="图片 121">
            <a:extLst>
              <a:ext uri="{FF2B5EF4-FFF2-40B4-BE49-F238E27FC236}">
                <a16:creationId xmlns:a16="http://schemas.microsoft.com/office/drawing/2014/main" id="{F734FBCE-014A-47AB-B76A-437AAB107999}"/>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7558" b="89535" l="9790" r="89510">
                        <a14:foregroundMark x1="51748" y1="7558" x2="51748" y2="7558"/>
                        <a14:foregroundMark x1="24476" y1="31395" x2="24476" y2="31395"/>
                        <a14:foregroundMark x1="53147" y1="19767" x2="53147" y2="19767"/>
                        <a14:backgroundMark x1="48951" y1="37209" x2="36364" y2="66279"/>
                        <a14:backgroundMark x1="55944" y1="29651" x2="57343" y2="44186"/>
                        <a14:backgroundMark x1="29371" y1="59884" x2="23077" y2="72674"/>
                        <a14:backgroundMark x1="67133" y1="52907" x2="53846" y2="85465"/>
                      </a14:backgroundRemoval>
                    </a14:imgEffect>
                  </a14:imgLayer>
                </a14:imgProps>
              </a:ext>
            </a:extLst>
          </a:blip>
          <a:srcRect l="20210" b="58528"/>
          <a:stretch/>
        </p:blipFill>
        <p:spPr>
          <a:xfrm>
            <a:off x="2761018" y="5648457"/>
            <a:ext cx="222760" cy="139263"/>
          </a:xfrm>
          <a:prstGeom prst="rect">
            <a:avLst/>
          </a:prstGeom>
        </p:spPr>
      </p:pic>
      <p:sp>
        <p:nvSpPr>
          <p:cNvPr id="17" name="文本框 16">
            <a:extLst>
              <a:ext uri="{FF2B5EF4-FFF2-40B4-BE49-F238E27FC236}">
                <a16:creationId xmlns:a16="http://schemas.microsoft.com/office/drawing/2014/main" id="{DF2AA9CB-04C4-4527-B74F-664ECEDD0480}"/>
              </a:ext>
            </a:extLst>
          </p:cNvPr>
          <p:cNvSpPr txBox="1"/>
          <p:nvPr/>
        </p:nvSpPr>
        <p:spPr>
          <a:xfrm flipH="1">
            <a:off x="182231" y="3429000"/>
            <a:ext cx="457293" cy="1754326"/>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理解型学习组</a:t>
            </a:r>
          </a:p>
        </p:txBody>
      </p:sp>
      <p:sp>
        <p:nvSpPr>
          <p:cNvPr id="124" name="文本框 123">
            <a:extLst>
              <a:ext uri="{FF2B5EF4-FFF2-40B4-BE49-F238E27FC236}">
                <a16:creationId xmlns:a16="http://schemas.microsoft.com/office/drawing/2014/main" id="{464C3A25-6772-40F6-8AE3-234069884497}"/>
              </a:ext>
            </a:extLst>
          </p:cNvPr>
          <p:cNvSpPr txBox="1"/>
          <p:nvPr/>
        </p:nvSpPr>
        <p:spPr>
          <a:xfrm>
            <a:off x="1315799" y="1901397"/>
            <a:ext cx="1107996"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提前学会</a:t>
            </a:r>
          </a:p>
        </p:txBody>
      </p:sp>
      <p:pic>
        <p:nvPicPr>
          <p:cNvPr id="7" name="图片 6">
            <a:extLst>
              <a:ext uri="{FF2B5EF4-FFF2-40B4-BE49-F238E27FC236}">
                <a16:creationId xmlns:a16="http://schemas.microsoft.com/office/drawing/2014/main" id="{39EB8FAA-3D9A-4015-9589-1AC5FDAD16E8}"/>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34783" y1="38596" x2="34783" y2="38596"/>
                        <a14:foregroundMark x1="60870" y1="28070" x2="60870" y2="28070"/>
                        <a14:foregroundMark x1="52174" y1="71930" x2="52174" y2="71930"/>
                      </a14:backgroundRemoval>
                    </a14:imgEffect>
                  </a14:imgLayer>
                </a14:imgProps>
              </a:ext>
            </a:extLst>
          </a:blip>
          <a:stretch>
            <a:fillRect/>
          </a:stretch>
        </p:blipFill>
        <p:spPr>
          <a:xfrm>
            <a:off x="4746601" y="5794507"/>
            <a:ext cx="219048" cy="211211"/>
          </a:xfrm>
          <a:prstGeom prst="rect">
            <a:avLst/>
          </a:prstGeom>
        </p:spPr>
      </p:pic>
      <p:pic>
        <p:nvPicPr>
          <p:cNvPr id="14" name="图片 13">
            <a:extLst>
              <a:ext uri="{FF2B5EF4-FFF2-40B4-BE49-F238E27FC236}">
                <a16:creationId xmlns:a16="http://schemas.microsoft.com/office/drawing/2014/main" id="{68E10D05-B328-4A8E-B9B2-951D693E57FD}"/>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6708395" y="2509035"/>
            <a:ext cx="607771" cy="620686"/>
          </a:xfrm>
          <a:prstGeom prst="rect">
            <a:avLst/>
          </a:prstGeom>
        </p:spPr>
      </p:pic>
      <p:sp>
        <p:nvSpPr>
          <p:cNvPr id="36" name="矩形 35">
            <a:extLst>
              <a:ext uri="{FF2B5EF4-FFF2-40B4-BE49-F238E27FC236}">
                <a16:creationId xmlns:a16="http://schemas.microsoft.com/office/drawing/2014/main" id="{9465AA16-C145-4D23-8E59-D3ABF38B2D0D}"/>
              </a:ext>
            </a:extLst>
          </p:cNvPr>
          <p:cNvSpPr/>
          <p:nvPr/>
        </p:nvSpPr>
        <p:spPr>
          <a:xfrm>
            <a:off x="5890527"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文本框 37">
            <a:extLst>
              <a:ext uri="{FF2B5EF4-FFF2-40B4-BE49-F238E27FC236}">
                <a16:creationId xmlns:a16="http://schemas.microsoft.com/office/drawing/2014/main" id="{67B13726-3CC0-42FA-8927-3317849D1C88}"/>
              </a:ext>
            </a:extLst>
          </p:cNvPr>
          <p:cNvSpPr txBox="1"/>
          <p:nvPr/>
        </p:nvSpPr>
        <p:spPr>
          <a:xfrm>
            <a:off x="6006820" y="3168195"/>
            <a:ext cx="2189934" cy="1169551"/>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字义：螃蟹</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  指两指钳子，   本意指蛇，后也指甲虫，长有两只钳子的甲虫，即指螃蟹。</a:t>
            </a:r>
          </a:p>
        </p:txBody>
      </p:sp>
      <p:pic>
        <p:nvPicPr>
          <p:cNvPr id="41" name="图片 40">
            <a:extLst>
              <a:ext uri="{FF2B5EF4-FFF2-40B4-BE49-F238E27FC236}">
                <a16:creationId xmlns:a16="http://schemas.microsoft.com/office/drawing/2014/main" id="{DD8F4C98-2A9C-4F93-848E-0690CE6A5BAC}"/>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2957" t="29699" r="15865" b="59268"/>
          <a:stretch/>
        </p:blipFill>
        <p:spPr>
          <a:xfrm>
            <a:off x="6604870" y="3438493"/>
            <a:ext cx="250125" cy="190280"/>
          </a:xfrm>
          <a:prstGeom prst="rect">
            <a:avLst/>
          </a:prstGeom>
        </p:spPr>
      </p:pic>
      <p:pic>
        <p:nvPicPr>
          <p:cNvPr id="42" name="图片 41">
            <a:extLst>
              <a:ext uri="{FF2B5EF4-FFF2-40B4-BE49-F238E27FC236}">
                <a16:creationId xmlns:a16="http://schemas.microsoft.com/office/drawing/2014/main" id="{0C9AFBBD-55F6-48CB-9983-DCDFDC6E781B}"/>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35463" b="54352" l="20990" r="31458">
                        <a14:foregroundMark x1="24063" y1="36111" x2="24063" y2="36111"/>
                        <a14:foregroundMark x1="25938" y1="35463" x2="25938" y2="35463"/>
                        <a14:foregroundMark x1="31406" y1="48981" x2="31406" y2="48981"/>
                      </a14:backgroundRemoval>
                    </a14:imgEffect>
                  </a14:imgLayer>
                </a14:imgProps>
              </a:ext>
              <a:ext uri="{28A0092B-C50C-407E-A947-70E740481C1C}">
                <a14:useLocalDpi xmlns:a14="http://schemas.microsoft.com/office/drawing/2010/main" val="0"/>
              </a:ext>
            </a:extLst>
          </a:blip>
          <a:srcRect l="19684" t="34483" r="67174" b="43425"/>
          <a:stretch/>
        </p:blipFill>
        <p:spPr>
          <a:xfrm>
            <a:off x="7778399" y="3414738"/>
            <a:ext cx="250125" cy="236510"/>
          </a:xfrm>
          <a:prstGeom prst="rect">
            <a:avLst/>
          </a:prstGeom>
        </p:spPr>
      </p:pic>
      <p:grpSp>
        <p:nvGrpSpPr>
          <p:cNvPr id="48" name="组合 47">
            <a:extLst>
              <a:ext uri="{FF2B5EF4-FFF2-40B4-BE49-F238E27FC236}">
                <a16:creationId xmlns:a16="http://schemas.microsoft.com/office/drawing/2014/main" id="{1797F3FD-A5E1-4C53-B678-45603B1EB491}"/>
              </a:ext>
            </a:extLst>
          </p:cNvPr>
          <p:cNvGrpSpPr/>
          <p:nvPr/>
        </p:nvGrpSpPr>
        <p:grpSpPr>
          <a:xfrm>
            <a:off x="5890527" y="4545671"/>
            <a:ext cx="2243508" cy="1886530"/>
            <a:chOff x="9632638" y="2160687"/>
            <a:chExt cx="2243508" cy="1886530"/>
          </a:xfrm>
        </p:grpSpPr>
        <p:sp>
          <p:nvSpPr>
            <p:cNvPr id="50" name="矩形 49">
              <a:extLst>
                <a:ext uri="{FF2B5EF4-FFF2-40B4-BE49-F238E27FC236}">
                  <a16:creationId xmlns:a16="http://schemas.microsoft.com/office/drawing/2014/main" id="{D569C0BD-4000-4553-9B07-1ED1461239C9}"/>
                </a:ext>
              </a:extLst>
            </p:cNvPr>
            <p:cNvSpPr/>
            <p:nvPr/>
          </p:nvSpPr>
          <p:spPr>
            <a:xfrm>
              <a:off x="9632638" y="216068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1" name="文本框 50">
              <a:extLst>
                <a:ext uri="{FF2B5EF4-FFF2-40B4-BE49-F238E27FC236}">
                  <a16:creationId xmlns:a16="http://schemas.microsoft.com/office/drawing/2014/main" id="{85125934-4AA7-4794-A4CD-281346F337A4}"/>
                </a:ext>
              </a:extLst>
            </p:cNvPr>
            <p:cNvSpPr txBox="1"/>
            <p:nvPr/>
          </p:nvSpPr>
          <p:spPr>
            <a:xfrm>
              <a:off x="9692998" y="3179739"/>
              <a:ext cx="2142086" cy="738664"/>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字义：鸟</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理据：甲骨文（  ）像鸟的形状。</a:t>
              </a:r>
            </a:p>
          </p:txBody>
        </p:sp>
      </p:grpSp>
      <p:pic>
        <p:nvPicPr>
          <p:cNvPr id="20" name="图片 19">
            <a:extLst>
              <a:ext uri="{FF2B5EF4-FFF2-40B4-BE49-F238E27FC236}">
                <a16:creationId xmlns:a16="http://schemas.microsoft.com/office/drawing/2014/main" id="{DEB1AA7A-D835-446A-B409-FE1AE4AC9755}"/>
              </a:ext>
            </a:extLst>
          </p:cNvPr>
          <p:cNvPicPr>
            <a:picLocks noChangeAspect="1"/>
          </p:cNvPicPr>
          <p:nvPr/>
        </p:nvPicPr>
        <p:blipFill>
          <a:blip r:embed="rId20">
            <a:biLevel thresh="75000"/>
            <a:extLst>
              <a:ext uri="{BEBA8EAE-BF5A-486C-A8C5-ECC9F3942E4B}">
                <a14:imgProps xmlns:a14="http://schemas.microsoft.com/office/drawing/2010/main">
                  <a14:imgLayer r:embed="rId21">
                    <a14:imgEffect>
                      <a14:backgroundRemoval t="10000" b="90000" l="10000" r="90000"/>
                    </a14:imgEffect>
                  </a14:imgLayer>
                </a14:imgProps>
              </a:ext>
            </a:extLst>
          </a:blip>
          <a:stretch>
            <a:fillRect/>
          </a:stretch>
        </p:blipFill>
        <p:spPr>
          <a:xfrm>
            <a:off x="6729932" y="4676127"/>
            <a:ext cx="636998" cy="636998"/>
          </a:xfrm>
          <a:prstGeom prst="rect">
            <a:avLst/>
          </a:prstGeom>
        </p:spPr>
      </p:pic>
      <p:pic>
        <p:nvPicPr>
          <p:cNvPr id="22" name="图片 21">
            <a:extLst>
              <a:ext uri="{FF2B5EF4-FFF2-40B4-BE49-F238E27FC236}">
                <a16:creationId xmlns:a16="http://schemas.microsoft.com/office/drawing/2014/main" id="{DBCF89E6-6774-4EF4-9716-801D342DA41F}"/>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10000" b="90000" l="10000" r="90000">
                        <a14:foregroundMark x1="35484" y1="46269" x2="35484" y2="46269"/>
                      </a14:backgroundRemoval>
                    </a14:imgEffect>
                  </a14:imgLayer>
                </a14:imgProps>
              </a:ext>
            </a:extLst>
          </a:blip>
          <a:stretch>
            <a:fillRect/>
          </a:stretch>
        </p:blipFill>
        <p:spPr>
          <a:xfrm>
            <a:off x="7154023" y="5718088"/>
            <a:ext cx="425814" cy="460154"/>
          </a:xfrm>
          <a:prstGeom prst="rect">
            <a:avLst/>
          </a:prstGeom>
        </p:spPr>
      </p:pic>
      <p:sp>
        <p:nvSpPr>
          <p:cNvPr id="58" name="文本框 57">
            <a:extLst>
              <a:ext uri="{FF2B5EF4-FFF2-40B4-BE49-F238E27FC236}">
                <a16:creationId xmlns:a16="http://schemas.microsoft.com/office/drawing/2014/main" id="{1AE01726-DD49-45A2-AA37-99BA87DDA34A}"/>
              </a:ext>
            </a:extLst>
          </p:cNvPr>
          <p:cNvSpPr txBox="1"/>
          <p:nvPr/>
        </p:nvSpPr>
        <p:spPr>
          <a:xfrm>
            <a:off x="5151138" y="1963320"/>
            <a:ext cx="133882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核磁内现学</a:t>
            </a:r>
          </a:p>
        </p:txBody>
      </p:sp>
      <p:sp>
        <p:nvSpPr>
          <p:cNvPr id="25" name="文本框 24">
            <a:extLst>
              <a:ext uri="{FF2B5EF4-FFF2-40B4-BE49-F238E27FC236}">
                <a16:creationId xmlns:a16="http://schemas.microsoft.com/office/drawing/2014/main" id="{B4FE4D69-165E-412D-BF5F-CA3C30ADB2DB}"/>
              </a:ext>
            </a:extLst>
          </p:cNvPr>
          <p:cNvSpPr txBox="1"/>
          <p:nvPr/>
        </p:nvSpPr>
        <p:spPr>
          <a:xfrm>
            <a:off x="2152947" y="2612697"/>
            <a:ext cx="619080" cy="2585323"/>
          </a:xfrm>
          <a:prstGeom prst="rect">
            <a:avLst/>
          </a:prstGeom>
          <a:noFill/>
        </p:spPr>
        <p:txBody>
          <a:bodyPr wrap="non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endParaRPr lang="zh-CN" altLang="en-US" dirty="0">
              <a:solidFill>
                <a:srgbClr val="FF0000"/>
              </a:solidFill>
            </a:endParaRPr>
          </a:p>
        </p:txBody>
      </p:sp>
      <p:sp>
        <p:nvSpPr>
          <p:cNvPr id="62" name="文本框 61">
            <a:extLst>
              <a:ext uri="{FF2B5EF4-FFF2-40B4-BE49-F238E27FC236}">
                <a16:creationId xmlns:a16="http://schemas.microsoft.com/office/drawing/2014/main" id="{2DF832EE-1B72-4AFA-AF47-752FCF5AFBC4}"/>
              </a:ext>
            </a:extLst>
          </p:cNvPr>
          <p:cNvSpPr txBox="1"/>
          <p:nvPr/>
        </p:nvSpPr>
        <p:spPr>
          <a:xfrm>
            <a:off x="4894333" y="2612697"/>
            <a:ext cx="607859" cy="2585323"/>
          </a:xfrm>
          <a:prstGeom prst="rect">
            <a:avLst/>
          </a:prstGeom>
          <a:noFill/>
        </p:spPr>
        <p:txBody>
          <a:bodyPr wrap="non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p>
        </p:txBody>
      </p:sp>
      <p:sp>
        <p:nvSpPr>
          <p:cNvPr id="63" name="文本框 62">
            <a:extLst>
              <a:ext uri="{FF2B5EF4-FFF2-40B4-BE49-F238E27FC236}">
                <a16:creationId xmlns:a16="http://schemas.microsoft.com/office/drawing/2014/main" id="{489B36D9-B21E-4271-AB8F-273BF5C8CA21}"/>
              </a:ext>
            </a:extLst>
          </p:cNvPr>
          <p:cNvSpPr txBox="1"/>
          <p:nvPr/>
        </p:nvSpPr>
        <p:spPr>
          <a:xfrm>
            <a:off x="7364592" y="2612696"/>
            <a:ext cx="595035" cy="2585323"/>
          </a:xfrm>
          <a:prstGeom prst="rect">
            <a:avLst/>
          </a:prstGeom>
          <a:noFill/>
        </p:spPr>
        <p:txBody>
          <a:bodyPr wrap="none" rtlCol="0">
            <a:spAutoFit/>
          </a:bodyPr>
          <a:lstStyle/>
          <a:p>
            <a:r>
              <a:rPr lang="en-US" altLang="zh-CN" dirty="0">
                <a:solidFill>
                  <a:srgbClr val="FF0000"/>
                </a:solidFill>
              </a:rPr>
              <a:t>Mc+</a:t>
            </a: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Md</a:t>
            </a:r>
          </a:p>
        </p:txBody>
      </p:sp>
      <p:sp>
        <p:nvSpPr>
          <p:cNvPr id="64" name="标题 1">
            <a:extLst>
              <a:ext uri="{FF2B5EF4-FFF2-40B4-BE49-F238E27FC236}">
                <a16:creationId xmlns:a16="http://schemas.microsoft.com/office/drawing/2014/main" id="{C6FABC65-7EFF-4D4C-A60E-3A171A7C9CD6}"/>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方法</a:t>
            </a:r>
          </a:p>
        </p:txBody>
      </p:sp>
      <p:sp>
        <p:nvSpPr>
          <p:cNvPr id="26" name="矩形 25">
            <a:extLst>
              <a:ext uri="{FF2B5EF4-FFF2-40B4-BE49-F238E27FC236}">
                <a16:creationId xmlns:a16="http://schemas.microsoft.com/office/drawing/2014/main" id="{16D4F38B-A8C8-477C-BD7F-7496075CAAB8}"/>
              </a:ext>
            </a:extLst>
          </p:cNvPr>
          <p:cNvSpPr/>
          <p:nvPr/>
        </p:nvSpPr>
        <p:spPr>
          <a:xfrm>
            <a:off x="8198461" y="1846733"/>
            <a:ext cx="891816" cy="4894680"/>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a16="http://schemas.microsoft.com/office/drawing/2014/main" id="{ABB1358B-1351-40D8-9956-F7B32F6716B1}"/>
              </a:ext>
            </a:extLst>
          </p:cNvPr>
          <p:cNvSpPr txBox="1"/>
          <p:nvPr/>
        </p:nvSpPr>
        <p:spPr>
          <a:xfrm>
            <a:off x="7945674" y="1979834"/>
            <a:ext cx="133882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核磁内测试</a:t>
            </a:r>
          </a:p>
        </p:txBody>
      </p:sp>
      <p:pic>
        <p:nvPicPr>
          <p:cNvPr id="68" name="图片 67">
            <a:extLst>
              <a:ext uri="{FF2B5EF4-FFF2-40B4-BE49-F238E27FC236}">
                <a16:creationId xmlns:a16="http://schemas.microsoft.com/office/drawing/2014/main" id="{37E272FF-ADF4-4092-B469-C6D258317138}"/>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8334777" y="2917007"/>
            <a:ext cx="607771" cy="620686"/>
          </a:xfrm>
          <a:prstGeom prst="rect">
            <a:avLst/>
          </a:prstGeom>
        </p:spPr>
      </p:pic>
      <p:pic>
        <p:nvPicPr>
          <p:cNvPr id="69" name="Picture 4">
            <a:extLst>
              <a:ext uri="{FF2B5EF4-FFF2-40B4-BE49-F238E27FC236}">
                <a16:creationId xmlns:a16="http://schemas.microsoft.com/office/drawing/2014/main" id="{B87204FD-091A-43B8-9F4A-07A3BBC5AC1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8215837" y="4784690"/>
            <a:ext cx="855589" cy="173902"/>
          </a:xfrm>
          <a:prstGeom prst="rect">
            <a:avLst/>
          </a:prstGeom>
          <a:noFill/>
          <a:extLst>
            <a:ext uri="{909E8E84-426E-40DD-AFC4-6F175D3DCCD1}">
              <a14:hiddenFill xmlns:a14="http://schemas.microsoft.com/office/drawing/2010/main">
                <a:solidFill>
                  <a:srgbClr val="FFFFFF"/>
                </a:solidFill>
              </a14:hiddenFill>
            </a:ext>
          </a:extLst>
        </p:spPr>
      </p:pic>
      <p:sp>
        <p:nvSpPr>
          <p:cNvPr id="71" name="文本框 70">
            <a:extLst>
              <a:ext uri="{FF2B5EF4-FFF2-40B4-BE49-F238E27FC236}">
                <a16:creationId xmlns:a16="http://schemas.microsoft.com/office/drawing/2014/main" id="{466533E2-7E66-4CE4-8C5D-E4FC4AAB0F6B}"/>
              </a:ext>
            </a:extLst>
          </p:cNvPr>
          <p:cNvSpPr txBox="1"/>
          <p:nvPr/>
        </p:nvSpPr>
        <p:spPr>
          <a:xfrm>
            <a:off x="8350156" y="3532993"/>
            <a:ext cx="615874" cy="1754326"/>
          </a:xfrm>
          <a:prstGeom prst="rect">
            <a:avLst/>
          </a:prstGeom>
          <a:noFill/>
        </p:spPr>
        <p:txBody>
          <a:bodyPr wrap="none" rtlCol="0">
            <a:spAutoFit/>
          </a:bodyPr>
          <a:lstStyle/>
          <a:p>
            <a:r>
              <a:rPr lang="en-US" altLang="zh-CN" dirty="0" err="1">
                <a:solidFill>
                  <a:srgbClr val="FF0000"/>
                </a:solidFill>
              </a:rPr>
              <a:t>TMo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TMn</a:t>
            </a:r>
            <a:endParaRPr lang="en-US" altLang="zh-CN" dirty="0">
              <a:solidFill>
                <a:srgbClr val="FF0000"/>
              </a:solidFill>
            </a:endParaRPr>
          </a:p>
        </p:txBody>
      </p:sp>
      <p:pic>
        <p:nvPicPr>
          <p:cNvPr id="70" name="图片 69">
            <a:extLst>
              <a:ext uri="{FF2B5EF4-FFF2-40B4-BE49-F238E27FC236}">
                <a16:creationId xmlns:a16="http://schemas.microsoft.com/office/drawing/2014/main" id="{DC1FDCAE-C2D5-4641-8AE9-FDF1EF127E5F}"/>
              </a:ext>
            </a:extLst>
          </p:cNvPr>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2336" t="40812" r="13482" b="42340"/>
          <a:stretch/>
        </p:blipFill>
        <p:spPr>
          <a:xfrm>
            <a:off x="8330738" y="4410188"/>
            <a:ext cx="568701" cy="379991"/>
          </a:xfrm>
          <a:prstGeom prst="rect">
            <a:avLst/>
          </a:prstGeom>
        </p:spPr>
      </p:pic>
    </p:spTree>
    <p:extLst>
      <p:ext uri="{BB962C8B-B14F-4D97-AF65-F5344CB8AC3E}">
        <p14:creationId xmlns:p14="http://schemas.microsoft.com/office/powerpoint/2010/main" val="44492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圆角 43">
            <a:extLst>
              <a:ext uri="{FF2B5EF4-FFF2-40B4-BE49-F238E27FC236}">
                <a16:creationId xmlns:a16="http://schemas.microsoft.com/office/drawing/2014/main" id="{9FB49929-E4D4-4DDF-BEA8-4E656D5B29E1}"/>
              </a:ext>
            </a:extLst>
          </p:cNvPr>
          <p:cNvSpPr/>
          <p:nvPr/>
        </p:nvSpPr>
        <p:spPr>
          <a:xfrm>
            <a:off x="3214551"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id="{B952E29A-4CCE-46BA-A9D9-3A683A7DC47A}"/>
              </a:ext>
            </a:extLst>
          </p:cNvPr>
          <p:cNvSpPr/>
          <p:nvPr/>
        </p:nvSpPr>
        <p:spPr>
          <a:xfrm>
            <a:off x="625010"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id="{4C19145E-4FA9-4196-A101-8804079A84BE}"/>
              </a:ext>
            </a:extLst>
          </p:cNvPr>
          <p:cNvSpPr txBox="1"/>
          <p:nvPr/>
        </p:nvSpPr>
        <p:spPr>
          <a:xfrm>
            <a:off x="1301285" y="1901397"/>
            <a:ext cx="1107996"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提先学会</a:t>
            </a:r>
          </a:p>
        </p:txBody>
      </p:sp>
      <p:sp>
        <p:nvSpPr>
          <p:cNvPr id="47" name="文本框 46">
            <a:extLst>
              <a:ext uri="{FF2B5EF4-FFF2-40B4-BE49-F238E27FC236}">
                <a16:creationId xmlns:a16="http://schemas.microsoft.com/office/drawing/2014/main" id="{36AB9C7C-18BF-4016-98E3-5CD0ECAB7DB8}"/>
              </a:ext>
            </a:extLst>
          </p:cNvPr>
          <p:cNvSpPr txBox="1"/>
          <p:nvPr/>
        </p:nvSpPr>
        <p:spPr>
          <a:xfrm>
            <a:off x="5136624" y="1963320"/>
            <a:ext cx="133882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核磁内现学</a:t>
            </a:r>
          </a:p>
        </p:txBody>
      </p:sp>
      <p:sp>
        <p:nvSpPr>
          <p:cNvPr id="4" name="内容占位符 1"/>
          <p:cNvSpPr txBox="1"/>
          <p:nvPr/>
        </p:nvSpPr>
        <p:spPr>
          <a:xfrm>
            <a:off x="502526" y="1193711"/>
            <a:ext cx="7886700" cy="596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b="1" dirty="0">
                <a:solidFill>
                  <a:srgbClr val="C00000"/>
                </a:solidFill>
                <a:latin typeface="DengXian" panose="02010600030101010101" pitchFamily="2" charset="-122"/>
                <a:ea typeface="SimHei" panose="02010609060101010101" pitchFamily="49" charset="-122"/>
              </a:rPr>
              <a:t> 材料</a:t>
            </a:r>
            <a:r>
              <a:rPr lang="zh-CN" altLang="en-US" b="1" dirty="0">
                <a:latin typeface="DengXian" panose="02010600030101010101" pitchFamily="2" charset="-122"/>
                <a:ea typeface="DengXian" panose="02010600030101010101" pitchFamily="2" charset="-122"/>
              </a:rPr>
              <a:t> </a:t>
            </a:r>
            <a:endParaRPr lang="en-US" altLang="zh-CN" b="1" dirty="0">
              <a:latin typeface="DengXian" panose="02010600030101010101" pitchFamily="2" charset="-122"/>
              <a:ea typeface="DengXian" panose="02010600030101010101" pitchFamily="2" charset="-122"/>
            </a:endParaRPr>
          </a:p>
        </p:txBody>
      </p:sp>
      <p:grpSp>
        <p:nvGrpSpPr>
          <p:cNvPr id="12" name="组合 11">
            <a:extLst>
              <a:ext uri="{FF2B5EF4-FFF2-40B4-BE49-F238E27FC236}">
                <a16:creationId xmlns:a16="http://schemas.microsoft.com/office/drawing/2014/main" id="{D8D065B1-80CB-48A2-ABFF-0ABEA8055A64}"/>
              </a:ext>
            </a:extLst>
          </p:cNvPr>
          <p:cNvGrpSpPr/>
          <p:nvPr/>
        </p:nvGrpSpPr>
        <p:grpSpPr>
          <a:xfrm>
            <a:off x="715485" y="2397247"/>
            <a:ext cx="2243508" cy="1886530"/>
            <a:chOff x="1537382" y="2072807"/>
            <a:chExt cx="2243508" cy="1886530"/>
          </a:xfrm>
        </p:grpSpPr>
        <p:sp>
          <p:nvSpPr>
            <p:cNvPr id="5" name="矩形 4">
              <a:extLst>
                <a:ext uri="{FF2B5EF4-FFF2-40B4-BE49-F238E27FC236}">
                  <a16:creationId xmlns:a16="http://schemas.microsoft.com/office/drawing/2014/main" id="{A9C15AE0-024D-4666-BCA3-75478A80DB27}"/>
                </a:ext>
              </a:extLst>
            </p:cNvPr>
            <p:cNvSpPr/>
            <p:nvPr/>
          </p:nvSpPr>
          <p:spPr>
            <a:xfrm>
              <a:off x="1537382" y="207280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文本框 9">
              <a:extLst>
                <a:ext uri="{FF2B5EF4-FFF2-40B4-BE49-F238E27FC236}">
                  <a16:creationId xmlns:a16="http://schemas.microsoft.com/office/drawing/2014/main" id="{3483B934-254C-438E-8EC0-29C371B6F662}"/>
                </a:ext>
              </a:extLst>
            </p:cNvPr>
            <p:cNvSpPr txBox="1"/>
            <p:nvPr/>
          </p:nvSpPr>
          <p:spPr>
            <a:xfrm>
              <a:off x="1590956" y="2902910"/>
              <a:ext cx="2151907" cy="954107"/>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字义：赛跑</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理据：本意指矿井中挖出的赤铁矿，因其颜色为红色，后用于表示赛跑之意。</a:t>
              </a:r>
            </a:p>
          </p:txBody>
        </p:sp>
      </p:grpSp>
      <p:sp>
        <p:nvSpPr>
          <p:cNvPr id="103" name="矩形 102">
            <a:extLst>
              <a:ext uri="{FF2B5EF4-FFF2-40B4-BE49-F238E27FC236}">
                <a16:creationId xmlns:a16="http://schemas.microsoft.com/office/drawing/2014/main" id="{15EC1565-1C74-459F-A18E-BB75EFF9A7B5}"/>
              </a:ext>
            </a:extLst>
          </p:cNvPr>
          <p:cNvSpPr/>
          <p:nvPr/>
        </p:nvSpPr>
        <p:spPr>
          <a:xfrm>
            <a:off x="3336097"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13" name="组合 12">
            <a:extLst>
              <a:ext uri="{FF2B5EF4-FFF2-40B4-BE49-F238E27FC236}">
                <a16:creationId xmlns:a16="http://schemas.microsoft.com/office/drawing/2014/main" id="{D17ABE24-1E12-4DF8-B438-C8A612D5433E}"/>
              </a:ext>
            </a:extLst>
          </p:cNvPr>
          <p:cNvGrpSpPr/>
          <p:nvPr/>
        </p:nvGrpSpPr>
        <p:grpSpPr>
          <a:xfrm>
            <a:off x="3490417" y="3329670"/>
            <a:ext cx="2189934" cy="954107"/>
            <a:chOff x="4345130" y="2933732"/>
            <a:chExt cx="2151907" cy="1012063"/>
          </a:xfrm>
        </p:grpSpPr>
        <p:sp>
          <p:nvSpPr>
            <p:cNvPr id="105" name="文本框 104">
              <a:extLst>
                <a:ext uri="{FF2B5EF4-FFF2-40B4-BE49-F238E27FC236}">
                  <a16:creationId xmlns:a16="http://schemas.microsoft.com/office/drawing/2014/main" id="{2370AA7C-266B-45C5-AA6E-4DFF218526E2}"/>
                </a:ext>
              </a:extLst>
            </p:cNvPr>
            <p:cNvSpPr txBox="1"/>
            <p:nvPr/>
          </p:nvSpPr>
          <p:spPr>
            <a:xfrm>
              <a:off x="4345130" y="2933732"/>
              <a:ext cx="2151907" cy="1012063"/>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字义：抢购</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  指铁矿石，   指用火高温加热，意指高温练得的铁。</a:t>
              </a:r>
            </a:p>
          </p:txBody>
        </p:sp>
        <p:pic>
          <p:nvPicPr>
            <p:cNvPr id="107" name="图片 106">
              <a:extLst>
                <a:ext uri="{FF2B5EF4-FFF2-40B4-BE49-F238E27FC236}">
                  <a16:creationId xmlns:a16="http://schemas.microsoft.com/office/drawing/2014/main" id="{3C061F09-5C63-47EC-B453-CF667FD2F5C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4884365" y="3178591"/>
              <a:ext cx="271630" cy="269225"/>
            </a:xfrm>
            <a:prstGeom prst="rect">
              <a:avLst/>
            </a:prstGeom>
          </p:spPr>
        </p:pic>
        <p:pic>
          <p:nvPicPr>
            <p:cNvPr id="108" name="Picture 4">
              <a:extLst>
                <a:ext uri="{FF2B5EF4-FFF2-40B4-BE49-F238E27FC236}">
                  <a16:creationId xmlns:a16="http://schemas.microsoft.com/office/drawing/2014/main" id="{89DFF18D-3805-47C0-8125-577E3C1EB609}"/>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5921627" y="3237759"/>
              <a:ext cx="396980" cy="80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a:extLst>
              <a:ext uri="{FF2B5EF4-FFF2-40B4-BE49-F238E27FC236}">
                <a16:creationId xmlns:a16="http://schemas.microsoft.com/office/drawing/2014/main" id="{E901454E-7D07-4698-8F63-E903D7F7A69D}"/>
              </a:ext>
            </a:extLst>
          </p:cNvPr>
          <p:cNvGrpSpPr/>
          <p:nvPr/>
        </p:nvGrpSpPr>
        <p:grpSpPr>
          <a:xfrm>
            <a:off x="3336097" y="4545671"/>
            <a:ext cx="2243508" cy="1886530"/>
            <a:chOff x="9632638" y="2160687"/>
            <a:chExt cx="2243508" cy="1886530"/>
          </a:xfrm>
        </p:grpSpPr>
        <p:sp>
          <p:nvSpPr>
            <p:cNvPr id="97" name="矩形 96">
              <a:extLst>
                <a:ext uri="{FF2B5EF4-FFF2-40B4-BE49-F238E27FC236}">
                  <a16:creationId xmlns:a16="http://schemas.microsoft.com/office/drawing/2014/main" id="{1659B8BB-682A-4048-B5D3-DF5EE9449FF2}"/>
                </a:ext>
              </a:extLst>
            </p:cNvPr>
            <p:cNvSpPr/>
            <p:nvPr/>
          </p:nvSpPr>
          <p:spPr>
            <a:xfrm>
              <a:off x="9632638" y="216068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9" name="文本框 98">
              <a:extLst>
                <a:ext uri="{FF2B5EF4-FFF2-40B4-BE49-F238E27FC236}">
                  <a16:creationId xmlns:a16="http://schemas.microsoft.com/office/drawing/2014/main" id="{3240726D-6821-4AFD-9D05-D630404C186F}"/>
                </a:ext>
              </a:extLst>
            </p:cNvPr>
            <p:cNvSpPr txBox="1"/>
            <p:nvPr/>
          </p:nvSpPr>
          <p:spPr>
            <a:xfrm>
              <a:off x="9729043" y="3093110"/>
              <a:ext cx="2142086" cy="954107"/>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字义：箭</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理据：甲骨文（  ）像枝茎柔弱的植物，用于表示箭。</a:t>
              </a:r>
            </a:p>
          </p:txBody>
        </p:sp>
      </p:grpSp>
      <p:grpSp>
        <p:nvGrpSpPr>
          <p:cNvPr id="117" name="组合 116">
            <a:extLst>
              <a:ext uri="{FF2B5EF4-FFF2-40B4-BE49-F238E27FC236}">
                <a16:creationId xmlns:a16="http://schemas.microsoft.com/office/drawing/2014/main" id="{7F0AFD45-E998-4927-A380-D4F32A4E9E08}"/>
              </a:ext>
            </a:extLst>
          </p:cNvPr>
          <p:cNvGrpSpPr/>
          <p:nvPr/>
        </p:nvGrpSpPr>
        <p:grpSpPr>
          <a:xfrm>
            <a:off x="715485" y="4545671"/>
            <a:ext cx="2243508" cy="1886530"/>
            <a:chOff x="5010047" y="2072807"/>
            <a:chExt cx="2243508" cy="1886530"/>
          </a:xfrm>
        </p:grpSpPr>
        <p:sp>
          <p:nvSpPr>
            <p:cNvPr id="118" name="矩形 117">
              <a:extLst>
                <a:ext uri="{FF2B5EF4-FFF2-40B4-BE49-F238E27FC236}">
                  <a16:creationId xmlns:a16="http://schemas.microsoft.com/office/drawing/2014/main" id="{28715851-CA1E-4D4B-8E5B-472ADDA21052}"/>
                </a:ext>
              </a:extLst>
            </p:cNvPr>
            <p:cNvSpPr/>
            <p:nvPr/>
          </p:nvSpPr>
          <p:spPr>
            <a:xfrm>
              <a:off x="5010047" y="207280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9" name="文本框 118">
              <a:extLst>
                <a:ext uri="{FF2B5EF4-FFF2-40B4-BE49-F238E27FC236}">
                  <a16:creationId xmlns:a16="http://schemas.microsoft.com/office/drawing/2014/main" id="{B5B943A8-8539-4B1A-8739-121A4F97C3F2}"/>
                </a:ext>
              </a:extLst>
            </p:cNvPr>
            <p:cNvSpPr txBox="1"/>
            <p:nvPr/>
          </p:nvSpPr>
          <p:spPr>
            <a:xfrm>
              <a:off x="5070407" y="2907709"/>
              <a:ext cx="2142086" cy="954107"/>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字义：盔甲</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  指柔弱的植物，  指有屋顶的建筑，用于表示盔甲之意。</a:t>
              </a:r>
            </a:p>
          </p:txBody>
        </p:sp>
      </p:grpSp>
      <p:pic>
        <p:nvPicPr>
          <p:cNvPr id="6" name="图片 5">
            <a:extLst>
              <a:ext uri="{FF2B5EF4-FFF2-40B4-BE49-F238E27FC236}">
                <a16:creationId xmlns:a16="http://schemas.microsoft.com/office/drawing/2014/main" id="{E9A23D9F-7212-4E71-BE88-6A5C273EAE0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1322653" y="2371804"/>
            <a:ext cx="971429" cy="876190"/>
          </a:xfrm>
          <a:prstGeom prst="rect">
            <a:avLst/>
          </a:prstGeom>
        </p:spPr>
      </p:pic>
      <p:pic>
        <p:nvPicPr>
          <p:cNvPr id="14" name="图片 13">
            <a:extLst>
              <a:ext uri="{FF2B5EF4-FFF2-40B4-BE49-F238E27FC236}">
                <a16:creationId xmlns:a16="http://schemas.microsoft.com/office/drawing/2014/main" id="{AEB37055-076E-4B24-92DB-0A700FC61B6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4113454" y="2485451"/>
            <a:ext cx="608362" cy="721922"/>
          </a:xfrm>
          <a:prstGeom prst="rect">
            <a:avLst/>
          </a:prstGeom>
        </p:spPr>
      </p:pic>
      <p:pic>
        <p:nvPicPr>
          <p:cNvPr id="3074" name="Picture 2">
            <a:extLst>
              <a:ext uri="{FF2B5EF4-FFF2-40B4-BE49-F238E27FC236}">
                <a16:creationId xmlns:a16="http://schemas.microsoft.com/office/drawing/2014/main" id="{F26CB11A-E677-43CA-9992-131D3E8457F6}"/>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a:stretch>
            <a:fillRect/>
          </a:stretch>
        </p:blipFill>
        <p:spPr bwMode="auto">
          <a:xfrm>
            <a:off x="1475368" y="4664979"/>
            <a:ext cx="550912" cy="56820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D934255D-76A3-40BD-9397-8C16ECF043A4}"/>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r="53049"/>
          <a:stretch/>
        </p:blipFill>
        <p:spPr bwMode="auto">
          <a:xfrm>
            <a:off x="1408139" y="5604429"/>
            <a:ext cx="129328" cy="2841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BFB2C23D-A1B7-49EF-B5C9-96089FE06B5B}"/>
              </a:ext>
            </a:extLst>
          </p:cNvPr>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l="47684" t="9664"/>
          <a:stretch/>
        </p:blipFill>
        <p:spPr bwMode="auto">
          <a:xfrm>
            <a:off x="2738418" y="5563728"/>
            <a:ext cx="200044" cy="35626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E1D91F-2534-4B8F-B4EB-36D66041F381}"/>
              </a:ext>
            </a:extLst>
          </p:cNvPr>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l="47684" t="9664"/>
          <a:stretch/>
        </p:blipFill>
        <p:spPr bwMode="auto">
          <a:xfrm>
            <a:off x="4177396" y="4711897"/>
            <a:ext cx="386716" cy="688715"/>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id="{8B2D8056-3EF5-4A2B-99D1-686043847B00}"/>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10000" r="90000">
                        <a14:foregroundMark x1="50000" y1="19403" x2="50000" y2="19403"/>
                        <a14:foregroundMark x1="54348" y1="19403" x2="54348" y2="19403"/>
                        <a14:foregroundMark x1="52174" y1="67164" x2="52174" y2="67164"/>
                      </a14:backgroundRemoval>
                    </a14:imgEffect>
                  </a14:imgLayer>
                </a14:imgProps>
              </a:ext>
            </a:extLst>
          </a:blip>
          <a:stretch>
            <a:fillRect/>
          </a:stretch>
        </p:blipFill>
        <p:spPr>
          <a:xfrm>
            <a:off x="4734951" y="5681942"/>
            <a:ext cx="219424" cy="319596"/>
          </a:xfrm>
          <a:prstGeom prst="rect">
            <a:avLst/>
          </a:prstGeom>
        </p:spPr>
      </p:pic>
      <p:sp>
        <p:nvSpPr>
          <p:cNvPr id="41" name="文本框 40">
            <a:extLst>
              <a:ext uri="{FF2B5EF4-FFF2-40B4-BE49-F238E27FC236}">
                <a16:creationId xmlns:a16="http://schemas.microsoft.com/office/drawing/2014/main" id="{B961F21C-15FE-42A1-B770-7FCEF3B6CAF0}"/>
              </a:ext>
            </a:extLst>
          </p:cNvPr>
          <p:cNvSpPr txBox="1"/>
          <p:nvPr/>
        </p:nvSpPr>
        <p:spPr>
          <a:xfrm flipH="1">
            <a:off x="157443" y="3429000"/>
            <a:ext cx="457293" cy="1754326"/>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机械型学习组</a:t>
            </a:r>
          </a:p>
        </p:txBody>
      </p:sp>
      <p:sp>
        <p:nvSpPr>
          <p:cNvPr id="51" name="矩形 50">
            <a:extLst>
              <a:ext uri="{FF2B5EF4-FFF2-40B4-BE49-F238E27FC236}">
                <a16:creationId xmlns:a16="http://schemas.microsoft.com/office/drawing/2014/main" id="{990B00B7-714A-4ECE-ACAD-E804FECFFC18}"/>
              </a:ext>
            </a:extLst>
          </p:cNvPr>
          <p:cNvSpPr/>
          <p:nvPr/>
        </p:nvSpPr>
        <p:spPr>
          <a:xfrm>
            <a:off x="5876013"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2" name="文本框 51">
            <a:extLst>
              <a:ext uri="{FF2B5EF4-FFF2-40B4-BE49-F238E27FC236}">
                <a16:creationId xmlns:a16="http://schemas.microsoft.com/office/drawing/2014/main" id="{45C3CD02-191D-46C3-8101-BD912453053B}"/>
              </a:ext>
            </a:extLst>
          </p:cNvPr>
          <p:cNvSpPr txBox="1"/>
          <p:nvPr/>
        </p:nvSpPr>
        <p:spPr>
          <a:xfrm>
            <a:off x="5992306" y="3168195"/>
            <a:ext cx="2189934" cy="1169551"/>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字义：彩虹</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  指两指钳子，   本意指蛇，后也指甲虫，长有两只钳子的甲虫，即指彩虹。</a:t>
            </a:r>
          </a:p>
        </p:txBody>
      </p:sp>
      <p:grpSp>
        <p:nvGrpSpPr>
          <p:cNvPr id="55" name="组合 54">
            <a:extLst>
              <a:ext uri="{FF2B5EF4-FFF2-40B4-BE49-F238E27FC236}">
                <a16:creationId xmlns:a16="http://schemas.microsoft.com/office/drawing/2014/main" id="{9988E36A-3BFB-44C6-9EAE-57058A7E6644}"/>
              </a:ext>
            </a:extLst>
          </p:cNvPr>
          <p:cNvGrpSpPr/>
          <p:nvPr/>
        </p:nvGrpSpPr>
        <p:grpSpPr>
          <a:xfrm>
            <a:off x="5876013" y="4545671"/>
            <a:ext cx="2243508" cy="1886530"/>
            <a:chOff x="9632638" y="2160687"/>
            <a:chExt cx="2243508" cy="1886530"/>
          </a:xfrm>
        </p:grpSpPr>
        <p:sp>
          <p:nvSpPr>
            <p:cNvPr id="56" name="矩形 55">
              <a:extLst>
                <a:ext uri="{FF2B5EF4-FFF2-40B4-BE49-F238E27FC236}">
                  <a16:creationId xmlns:a16="http://schemas.microsoft.com/office/drawing/2014/main" id="{49C18E28-9285-44CC-9547-518A3A5125A3}"/>
                </a:ext>
              </a:extLst>
            </p:cNvPr>
            <p:cNvSpPr/>
            <p:nvPr/>
          </p:nvSpPr>
          <p:spPr>
            <a:xfrm>
              <a:off x="9632638" y="216068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7" name="文本框 56">
              <a:extLst>
                <a:ext uri="{FF2B5EF4-FFF2-40B4-BE49-F238E27FC236}">
                  <a16:creationId xmlns:a16="http://schemas.microsoft.com/office/drawing/2014/main" id="{5F85FC01-A49A-4134-9700-AC0898256564}"/>
                </a:ext>
              </a:extLst>
            </p:cNvPr>
            <p:cNvSpPr txBox="1"/>
            <p:nvPr/>
          </p:nvSpPr>
          <p:spPr>
            <a:xfrm>
              <a:off x="9692998" y="3179739"/>
              <a:ext cx="2142086" cy="738664"/>
            </a:xfrm>
            <a:prstGeom prst="rect">
              <a:avLst/>
            </a:prstGeom>
            <a:noFill/>
          </p:spPr>
          <p:txBody>
            <a:bodyPr wrap="square" rtlCol="0">
              <a:spAutoFit/>
            </a:bodyPr>
            <a:lstStyle/>
            <a:p>
              <a:r>
                <a:rPr lang="zh-CN" altLang="en-US" sz="1400" b="1" dirty="0">
                  <a:latin typeface="楷体" panose="02010609060101010101" pitchFamily="49" charset="-122"/>
                  <a:ea typeface="楷体" panose="02010609060101010101" pitchFamily="49" charset="-122"/>
                </a:rPr>
                <a:t>字义：温暖</a:t>
              </a:r>
              <a:endParaRPr lang="en-US" altLang="zh-CN" sz="1400" b="1"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理据：甲骨文（  ）像鸟的形状。</a:t>
              </a:r>
            </a:p>
          </p:txBody>
        </p:sp>
      </p:grpSp>
      <p:pic>
        <p:nvPicPr>
          <p:cNvPr id="22" name="图片 21">
            <a:extLst>
              <a:ext uri="{FF2B5EF4-FFF2-40B4-BE49-F238E27FC236}">
                <a16:creationId xmlns:a16="http://schemas.microsoft.com/office/drawing/2014/main" id="{8B403D06-751D-454D-8C52-4FA0E1E4E261}"/>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41975" y1="24419" x2="41975" y2="24419"/>
                        <a14:foregroundMark x1="34568" y1="27907" x2="34568" y2="27907"/>
                        <a14:foregroundMark x1="24691" y1="29070" x2="24691" y2="29070"/>
                        <a14:foregroundMark x1="33333" y1="36047" x2="33333" y2="36047"/>
                        <a14:foregroundMark x1="37037" y1="54651" x2="37037" y2="54651"/>
                        <a14:foregroundMark x1="80247" y1="55814" x2="80247" y2="55814"/>
                        <a14:foregroundMark x1="79012" y1="52326" x2="79012" y2="52326"/>
                        <a14:foregroundMark x1="79012" y1="51163" x2="79012" y2="51163"/>
                      </a14:backgroundRemoval>
                    </a14:imgEffect>
                  </a14:imgLayer>
                </a14:imgProps>
              </a:ext>
            </a:extLst>
          </a:blip>
          <a:stretch>
            <a:fillRect/>
          </a:stretch>
        </p:blipFill>
        <p:spPr>
          <a:xfrm>
            <a:off x="6590356" y="4644398"/>
            <a:ext cx="771429" cy="819048"/>
          </a:xfrm>
          <a:prstGeom prst="rect">
            <a:avLst/>
          </a:prstGeom>
        </p:spPr>
      </p:pic>
      <p:pic>
        <p:nvPicPr>
          <p:cNvPr id="24" name="图片 23">
            <a:extLst>
              <a:ext uri="{FF2B5EF4-FFF2-40B4-BE49-F238E27FC236}">
                <a16:creationId xmlns:a16="http://schemas.microsoft.com/office/drawing/2014/main" id="{7B3A297E-8B79-4132-A046-9D0ADA775A4C}"/>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imgEffect>
                  </a14:imgLayer>
                </a14:imgProps>
              </a:ext>
            </a:extLst>
          </a:blip>
          <a:stretch>
            <a:fillRect/>
          </a:stretch>
        </p:blipFill>
        <p:spPr>
          <a:xfrm>
            <a:off x="7193575" y="5713998"/>
            <a:ext cx="315569" cy="441797"/>
          </a:xfrm>
          <a:prstGeom prst="rect">
            <a:avLst/>
          </a:prstGeom>
        </p:spPr>
      </p:pic>
      <p:pic>
        <p:nvPicPr>
          <p:cNvPr id="26" name="图片 25">
            <a:extLst>
              <a:ext uri="{FF2B5EF4-FFF2-40B4-BE49-F238E27FC236}">
                <a16:creationId xmlns:a16="http://schemas.microsoft.com/office/drawing/2014/main" id="{ABB9DBCE-6766-4EAF-9365-17D10E95CF32}"/>
              </a:ext>
            </a:extLst>
          </p:cNvPr>
          <p:cNvPicPr>
            <a:picLocks noChangeAspect="1"/>
          </p:cNvPicPr>
          <p:nvPr/>
        </p:nvPicPr>
        <p:blipFill>
          <a:blip r:embed="rId25">
            <a:extLst>
              <a:ext uri="{BEBA8EAE-BF5A-486C-A8C5-ECC9F3942E4B}">
                <a14:imgProps xmlns:a14="http://schemas.microsoft.com/office/drawing/2010/main">
                  <a14:imgLayer r:embed="rId26">
                    <a14:imgEffect>
                      <a14:backgroundRemoval t="9091" b="90909" l="9890" r="89011">
                        <a14:foregroundMark x1="51648" y1="18182" x2="51648" y2="18182"/>
                        <a14:foregroundMark x1="30769" y1="37374" x2="30769" y2="37374"/>
                        <a14:foregroundMark x1="39560" y1="41414" x2="39560" y2="41414"/>
                        <a14:foregroundMark x1="31868" y1="69697" x2="31868" y2="69697"/>
                        <a14:foregroundMark x1="50549" y1="62626" x2="50549" y2="62626"/>
                        <a14:foregroundMark x1="56044" y1="68687" x2="56044" y2="68687"/>
                        <a14:foregroundMark x1="54945" y1="77778" x2="54945" y2="77778"/>
                        <a14:foregroundMark x1="46154" y1="87879" x2="46154" y2="87879"/>
                        <a14:foregroundMark x1="43956" y1="90909" x2="43956" y2="90909"/>
                        <a14:foregroundMark x1="70330" y1="58586" x2="70330" y2="58586"/>
                        <a14:foregroundMark x1="59341" y1="31313" x2="59341" y2="31313"/>
                        <a14:foregroundMark x1="60440" y1="37374" x2="60440" y2="37374"/>
                        <a14:foregroundMark x1="65934" y1="35354" x2="65934" y2="35354"/>
                        <a14:foregroundMark x1="41758" y1="36364" x2="41758" y2="36364"/>
                        <a14:backgroundMark x1="56044" y1="73737" x2="56044" y2="73737"/>
                        <a14:backgroundMark x1="64835" y1="27273" x2="64835" y2="27273"/>
                        <a14:backgroundMark x1="47253" y1="35354" x2="47253" y2="35354"/>
                        <a14:backgroundMark x1="61538" y1="34343" x2="61538" y2="34343"/>
                      </a14:backgroundRemoval>
                    </a14:imgEffect>
                  </a14:imgLayer>
                </a14:imgProps>
              </a:ext>
            </a:extLst>
          </a:blip>
          <a:stretch>
            <a:fillRect/>
          </a:stretch>
        </p:blipFill>
        <p:spPr>
          <a:xfrm>
            <a:off x="6729361" y="2380020"/>
            <a:ext cx="632424" cy="688021"/>
          </a:xfrm>
          <a:prstGeom prst="rect">
            <a:avLst/>
          </a:prstGeom>
        </p:spPr>
      </p:pic>
      <p:pic>
        <p:nvPicPr>
          <p:cNvPr id="65" name="图片 64">
            <a:extLst>
              <a:ext uri="{FF2B5EF4-FFF2-40B4-BE49-F238E27FC236}">
                <a16:creationId xmlns:a16="http://schemas.microsoft.com/office/drawing/2014/main" id="{8CB8BC49-B243-4983-8BED-E32736B837DE}"/>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9091" b="90909" l="9890" r="89011">
                        <a14:foregroundMark x1="51648" y1="18182" x2="51648" y2="18182"/>
                        <a14:foregroundMark x1="30769" y1="37374" x2="30769" y2="37374"/>
                        <a14:foregroundMark x1="39560" y1="41414" x2="39560" y2="41414"/>
                        <a14:foregroundMark x1="31868" y1="69697" x2="31868" y2="69697"/>
                        <a14:foregroundMark x1="50549" y1="62626" x2="50549" y2="62626"/>
                        <a14:foregroundMark x1="56044" y1="68687" x2="56044" y2="68687"/>
                        <a14:foregroundMark x1="54945" y1="77778" x2="54945" y2="77778"/>
                        <a14:foregroundMark x1="46154" y1="87879" x2="46154" y2="87879"/>
                        <a14:foregroundMark x1="43956" y1="90909" x2="43956" y2="90909"/>
                        <a14:foregroundMark x1="70330" y1="58586" x2="70330" y2="58586"/>
                        <a14:foregroundMark x1="59341" y1="31313" x2="59341" y2="31313"/>
                        <a14:foregroundMark x1="60440" y1="37374" x2="60440" y2="37374"/>
                        <a14:foregroundMark x1="65934" y1="35354" x2="65934" y2="35354"/>
                        <a14:foregroundMark x1="41758" y1="36364" x2="41758" y2="36364"/>
                        <a14:backgroundMark x1="56044" y1="73737" x2="56044" y2="73737"/>
                        <a14:backgroundMark x1="64835" y1="27273" x2="64835" y2="27273"/>
                        <a14:backgroundMark x1="47253" y1="35354" x2="47253" y2="35354"/>
                        <a14:backgroundMark x1="61538" y1="34343" x2="61538" y2="34343"/>
                      </a14:backgroundRemoval>
                    </a14:imgEffect>
                  </a14:imgLayer>
                </a14:imgProps>
              </a:ext>
            </a:extLst>
          </a:blip>
          <a:srcRect b="59843"/>
          <a:stretch/>
        </p:blipFill>
        <p:spPr>
          <a:xfrm>
            <a:off x="6429743" y="3410408"/>
            <a:ext cx="432717" cy="189042"/>
          </a:xfrm>
          <a:prstGeom prst="rect">
            <a:avLst/>
          </a:prstGeom>
        </p:spPr>
      </p:pic>
      <p:pic>
        <p:nvPicPr>
          <p:cNvPr id="66" name="图片 65">
            <a:extLst>
              <a:ext uri="{FF2B5EF4-FFF2-40B4-BE49-F238E27FC236}">
                <a16:creationId xmlns:a16="http://schemas.microsoft.com/office/drawing/2014/main" id="{786C1B95-0D5F-4EB5-A14B-30A6FA121ACA}"/>
              </a:ext>
            </a:extLst>
          </p:cNvPr>
          <p:cNvPicPr>
            <a:picLocks noChangeAspect="1"/>
          </p:cNvPicPr>
          <p:nvPr/>
        </p:nvPicPr>
        <p:blipFill rotWithShape="1">
          <a:blip r:embed="rId27">
            <a:extLst>
              <a:ext uri="{BEBA8EAE-BF5A-486C-A8C5-ECC9F3942E4B}">
                <a14:imgProps xmlns:a14="http://schemas.microsoft.com/office/drawing/2010/main">
                  <a14:imgLayer r:embed="rId26">
                    <a14:imgEffect>
                      <a14:backgroundRemoval t="9091" b="90909" l="9890" r="89011">
                        <a14:foregroundMark x1="51648" y1="18182" x2="51648" y2="18182"/>
                        <a14:foregroundMark x1="30769" y1="37374" x2="30769" y2="37374"/>
                        <a14:foregroundMark x1="31868" y1="69697" x2="31868" y2="69697"/>
                        <a14:foregroundMark x1="50549" y1="62626" x2="50549" y2="62626"/>
                        <a14:foregroundMark x1="56044" y1="68687" x2="56044" y2="68687"/>
                        <a14:foregroundMark x1="54945" y1="77778" x2="54945" y2="77778"/>
                        <a14:foregroundMark x1="46154" y1="87879" x2="46154" y2="87879"/>
                        <a14:foregroundMark x1="43956" y1="90909" x2="43956" y2="90909"/>
                        <a14:foregroundMark x1="70330" y1="58586" x2="70330" y2="58586"/>
                        <a14:foregroundMark x1="59341" y1="31313" x2="59341" y2="31313"/>
                        <a14:foregroundMark x1="60440" y1="37374" x2="60440" y2="37374"/>
                        <a14:foregroundMark x1="65934" y1="35354" x2="65934" y2="35354"/>
                        <a14:backgroundMark x1="56044" y1="73737" x2="56044" y2="73737"/>
                        <a14:backgroundMark x1="64835" y1="27273" x2="64835" y2="27273"/>
                        <a14:backgroundMark x1="47253" y1="35354" x2="47253" y2="35354"/>
                        <a14:backgroundMark x1="61538" y1="34343" x2="61538" y2="34343"/>
                        <a14:backgroundMark x1="40659" y1="42424" x2="40659" y2="42424"/>
                        <a14:backgroundMark x1="34066" y1="42424" x2="43956" y2="42424"/>
                        <a14:backgroundMark x1="31868" y1="43434" x2="25275" y2="35354"/>
                        <a14:backgroundMark x1="35165" y1="45455" x2="34066" y2="36364"/>
                      </a14:backgroundRemoval>
                    </a14:imgEffect>
                  </a14:imgLayer>
                </a14:imgProps>
              </a:ext>
            </a:extLst>
          </a:blip>
          <a:srcRect t="39373"/>
          <a:stretch/>
        </p:blipFill>
        <p:spPr>
          <a:xfrm>
            <a:off x="7737253" y="3429000"/>
            <a:ext cx="375050" cy="237042"/>
          </a:xfrm>
          <a:prstGeom prst="rect">
            <a:avLst/>
          </a:prstGeom>
        </p:spPr>
      </p:pic>
      <p:sp>
        <p:nvSpPr>
          <p:cNvPr id="70" name="文本框 69">
            <a:extLst>
              <a:ext uri="{FF2B5EF4-FFF2-40B4-BE49-F238E27FC236}">
                <a16:creationId xmlns:a16="http://schemas.microsoft.com/office/drawing/2014/main" id="{B82B96F0-2B73-49A4-9FB4-82C25C8B59AA}"/>
              </a:ext>
            </a:extLst>
          </p:cNvPr>
          <p:cNvSpPr txBox="1"/>
          <p:nvPr/>
        </p:nvSpPr>
        <p:spPr>
          <a:xfrm>
            <a:off x="2138433" y="2612697"/>
            <a:ext cx="546945" cy="2585323"/>
          </a:xfrm>
          <a:prstGeom prst="rect">
            <a:avLst/>
          </a:prstGeom>
          <a:noFill/>
        </p:spPr>
        <p:txBody>
          <a:bodyPr wrap="non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endParaRPr lang="zh-CN" altLang="en-US" dirty="0">
              <a:solidFill>
                <a:srgbClr val="FF0000"/>
              </a:solidFill>
            </a:endParaRPr>
          </a:p>
        </p:txBody>
      </p:sp>
      <p:sp>
        <p:nvSpPr>
          <p:cNvPr id="71" name="文本框 70">
            <a:extLst>
              <a:ext uri="{FF2B5EF4-FFF2-40B4-BE49-F238E27FC236}">
                <a16:creationId xmlns:a16="http://schemas.microsoft.com/office/drawing/2014/main" id="{D662C160-8A68-471B-A12F-7F8E3179F9F4}"/>
              </a:ext>
            </a:extLst>
          </p:cNvPr>
          <p:cNvSpPr txBox="1"/>
          <p:nvPr/>
        </p:nvSpPr>
        <p:spPr>
          <a:xfrm>
            <a:off x="4879819" y="2612697"/>
            <a:ext cx="535724" cy="2585323"/>
          </a:xfrm>
          <a:prstGeom prst="rect">
            <a:avLst/>
          </a:prstGeom>
          <a:noFill/>
        </p:spPr>
        <p:txBody>
          <a:bodyPr wrap="none" rtlCol="0">
            <a:spAutoFit/>
          </a:bodyPr>
          <a:lstStyle/>
          <a:p>
            <a:r>
              <a:rPr lang="en-US" altLang="zh-CN">
                <a:solidFill>
                  <a:srgbClr val="FF0000"/>
                </a:solidFill>
              </a:rPr>
              <a:t>Ra</a:t>
            </a:r>
            <a:r>
              <a:rPr lang="en-US" altLang="zh-CN" dirty="0">
                <a:solidFill>
                  <a:srgbClr val="FF0000"/>
                </a:solidFill>
              </a:rPr>
              <a:t>+</a:t>
            </a: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a:solidFill>
                  <a:srgbClr val="FF0000"/>
                </a:solidFill>
              </a:rPr>
              <a:t>Rb</a:t>
            </a:r>
            <a:endParaRPr lang="en-US" altLang="zh-CN" dirty="0">
              <a:solidFill>
                <a:srgbClr val="FF0000"/>
              </a:solidFill>
            </a:endParaRPr>
          </a:p>
        </p:txBody>
      </p:sp>
      <p:sp>
        <p:nvSpPr>
          <p:cNvPr id="72" name="文本框 71">
            <a:extLst>
              <a:ext uri="{FF2B5EF4-FFF2-40B4-BE49-F238E27FC236}">
                <a16:creationId xmlns:a16="http://schemas.microsoft.com/office/drawing/2014/main" id="{7A6FA6E1-7BB3-43DC-B6E3-0DBE641E5A53}"/>
              </a:ext>
            </a:extLst>
          </p:cNvPr>
          <p:cNvSpPr txBox="1"/>
          <p:nvPr/>
        </p:nvSpPr>
        <p:spPr>
          <a:xfrm>
            <a:off x="7350078" y="2612696"/>
            <a:ext cx="522900" cy="2585323"/>
          </a:xfrm>
          <a:prstGeom prst="rect">
            <a:avLst/>
          </a:prstGeom>
          <a:noFill/>
        </p:spPr>
        <p:txBody>
          <a:bodyPr wrap="none" rtlCol="0">
            <a:spAutoFit/>
          </a:bodyPr>
          <a:lstStyle/>
          <a:p>
            <a:r>
              <a:rPr lang="en-US" altLang="zh-CN">
                <a:solidFill>
                  <a:srgbClr val="FF0000"/>
                </a:solidFill>
              </a:rPr>
              <a:t>Rc</a:t>
            </a:r>
            <a:r>
              <a:rPr lang="en-US" altLang="zh-CN" dirty="0">
                <a:solidFill>
                  <a:srgbClr val="FF0000"/>
                </a:solidFill>
              </a:rPr>
              <a:t>+</a:t>
            </a: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a:solidFill>
                  <a:srgbClr val="FF0000"/>
                </a:solidFill>
              </a:rPr>
              <a:t>Rd</a:t>
            </a:r>
            <a:endParaRPr lang="en-US" altLang="zh-CN" dirty="0">
              <a:solidFill>
                <a:srgbClr val="FF0000"/>
              </a:solidFill>
            </a:endParaRPr>
          </a:p>
        </p:txBody>
      </p:sp>
      <p:sp>
        <p:nvSpPr>
          <p:cNvPr id="73" name="标题 1">
            <a:extLst>
              <a:ext uri="{FF2B5EF4-FFF2-40B4-BE49-F238E27FC236}">
                <a16:creationId xmlns:a16="http://schemas.microsoft.com/office/drawing/2014/main" id="{65F05FBA-5691-4CAE-AAA4-F3DADBE8ECD3}"/>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方法</a:t>
            </a:r>
          </a:p>
        </p:txBody>
      </p:sp>
      <p:sp>
        <p:nvSpPr>
          <p:cNvPr id="74" name="矩形 73">
            <a:extLst>
              <a:ext uri="{FF2B5EF4-FFF2-40B4-BE49-F238E27FC236}">
                <a16:creationId xmlns:a16="http://schemas.microsoft.com/office/drawing/2014/main" id="{D20FC312-6ABD-4190-AF65-587E4D49B18F}"/>
              </a:ext>
            </a:extLst>
          </p:cNvPr>
          <p:cNvSpPr/>
          <p:nvPr/>
        </p:nvSpPr>
        <p:spPr>
          <a:xfrm>
            <a:off x="8198461" y="1846733"/>
            <a:ext cx="891816" cy="4894680"/>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8A0A1CB8-8DDB-4587-939C-2D874812FB9B}"/>
              </a:ext>
            </a:extLst>
          </p:cNvPr>
          <p:cNvSpPr txBox="1"/>
          <p:nvPr/>
        </p:nvSpPr>
        <p:spPr>
          <a:xfrm>
            <a:off x="8350156" y="3532993"/>
            <a:ext cx="615874" cy="2031325"/>
          </a:xfrm>
          <a:prstGeom prst="rect">
            <a:avLst/>
          </a:prstGeom>
          <a:noFill/>
        </p:spPr>
        <p:txBody>
          <a:bodyPr wrap="none" rtlCol="0">
            <a:spAutoFit/>
          </a:bodyPr>
          <a:lstStyle/>
          <a:p>
            <a:r>
              <a:rPr lang="en-US" altLang="zh-CN" dirty="0" err="1">
                <a:solidFill>
                  <a:srgbClr val="FF0000"/>
                </a:solidFill>
              </a:rPr>
              <a:t>TMo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TRn</a:t>
            </a:r>
            <a:endParaRPr lang="en-US" altLang="zh-CN" dirty="0">
              <a:solidFill>
                <a:srgbClr val="FF0000"/>
              </a:solidFill>
            </a:endParaRPr>
          </a:p>
        </p:txBody>
      </p:sp>
      <p:pic>
        <p:nvPicPr>
          <p:cNvPr id="78" name="图片 77">
            <a:extLst>
              <a:ext uri="{FF2B5EF4-FFF2-40B4-BE49-F238E27FC236}">
                <a16:creationId xmlns:a16="http://schemas.microsoft.com/office/drawing/2014/main" id="{344FE983-37ED-413A-B59A-D3F87E0504E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8321991" y="2807234"/>
            <a:ext cx="608362" cy="721922"/>
          </a:xfrm>
          <a:prstGeom prst="rect">
            <a:avLst/>
          </a:prstGeom>
        </p:spPr>
      </p:pic>
      <p:pic>
        <p:nvPicPr>
          <p:cNvPr id="79" name="Picture 2">
            <a:extLst>
              <a:ext uri="{FF2B5EF4-FFF2-40B4-BE49-F238E27FC236}">
                <a16:creationId xmlns:a16="http://schemas.microsoft.com/office/drawing/2014/main" id="{712FD62D-5BCD-416D-9B20-0D7C9C824B88}"/>
              </a:ext>
            </a:extLst>
          </p:cNvPr>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l="47684" t="9664"/>
          <a:stretch/>
        </p:blipFill>
        <p:spPr bwMode="auto">
          <a:xfrm>
            <a:off x="8461290" y="4221630"/>
            <a:ext cx="386716" cy="688715"/>
          </a:xfrm>
          <a:prstGeom prst="rect">
            <a:avLst/>
          </a:prstGeom>
          <a:noFill/>
          <a:extLst>
            <a:ext uri="{909E8E84-426E-40DD-AFC4-6F175D3DCCD1}">
              <a14:hiddenFill xmlns:a14="http://schemas.microsoft.com/office/drawing/2010/main">
                <a:solidFill>
                  <a:srgbClr val="FFFFFF"/>
                </a:solidFill>
              </a14:hiddenFill>
            </a:ext>
          </a:extLst>
        </p:spPr>
      </p:pic>
      <p:pic>
        <p:nvPicPr>
          <p:cNvPr id="80" name="图片 79">
            <a:extLst>
              <a:ext uri="{FF2B5EF4-FFF2-40B4-BE49-F238E27FC236}">
                <a16:creationId xmlns:a16="http://schemas.microsoft.com/office/drawing/2014/main" id="{1A02E260-5374-4CCF-A87A-1A7C4C97A00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8139904" y="4499711"/>
            <a:ext cx="971429" cy="876190"/>
          </a:xfrm>
          <a:prstGeom prst="rect">
            <a:avLst/>
          </a:prstGeom>
        </p:spPr>
      </p:pic>
      <p:sp>
        <p:nvSpPr>
          <p:cNvPr id="81" name="文本框 80">
            <a:extLst>
              <a:ext uri="{FF2B5EF4-FFF2-40B4-BE49-F238E27FC236}">
                <a16:creationId xmlns:a16="http://schemas.microsoft.com/office/drawing/2014/main" id="{6E036E22-0AC2-4384-89E9-4106AD1AC86E}"/>
              </a:ext>
            </a:extLst>
          </p:cNvPr>
          <p:cNvSpPr txBox="1"/>
          <p:nvPr/>
        </p:nvSpPr>
        <p:spPr>
          <a:xfrm>
            <a:off x="7945674" y="1979834"/>
            <a:ext cx="133882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核磁内测试</a:t>
            </a:r>
          </a:p>
        </p:txBody>
      </p:sp>
    </p:spTree>
    <p:extLst>
      <p:ext uri="{BB962C8B-B14F-4D97-AF65-F5344CB8AC3E}">
        <p14:creationId xmlns:p14="http://schemas.microsoft.com/office/powerpoint/2010/main" val="290518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p:nvPr/>
        </p:nvSpPr>
        <p:spPr>
          <a:xfrm>
            <a:off x="502526" y="1193711"/>
            <a:ext cx="7886700" cy="1049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b="1" dirty="0">
                <a:solidFill>
                  <a:srgbClr val="C00000"/>
                </a:solidFill>
                <a:latin typeface="DengXian" panose="02010600030101010101" pitchFamily="2" charset="-122"/>
                <a:ea typeface="SimHei" panose="02010609060101010101" pitchFamily="49" charset="-122"/>
              </a:rPr>
              <a:t> 方法</a:t>
            </a:r>
            <a:endParaRPr lang="en-US" altLang="zh-CN" b="1" dirty="0">
              <a:solidFill>
                <a:srgbClr val="C00000"/>
              </a:solidFill>
              <a:latin typeface="DengXian" panose="02010600030101010101" pitchFamily="2" charset="-122"/>
              <a:ea typeface="SimHei" panose="02010609060101010101" pitchFamily="49" charset="-122"/>
            </a:endParaRPr>
          </a:p>
          <a:p>
            <a:pPr lvl="1">
              <a:lnSpc>
                <a:spcPct val="120000"/>
              </a:lnSpc>
              <a:spcBef>
                <a:spcPts val="0"/>
              </a:spcBef>
              <a:buFont typeface="Wingdings" panose="05000000000000000000" pitchFamily="2" charset="2"/>
              <a:buChar char="Ø"/>
            </a:pPr>
            <a:r>
              <a:rPr lang="zh-CN" altLang="en-US" b="1" dirty="0">
                <a:latin typeface="DengXian" panose="02010600030101010101" pitchFamily="2" charset="-122"/>
                <a:ea typeface="DengXian" panose="02010600030101010101" pitchFamily="2" charset="-122"/>
              </a:rPr>
              <a:t>流程</a:t>
            </a:r>
            <a:endParaRPr lang="en-US" altLang="zh-CN" b="1" dirty="0">
              <a:latin typeface="DengXian" panose="02010600030101010101" pitchFamily="2" charset="-122"/>
              <a:ea typeface="DengXian" panose="02010600030101010101" pitchFamily="2" charset="-122"/>
            </a:endParaRPr>
          </a:p>
        </p:txBody>
      </p:sp>
      <p:pic>
        <p:nvPicPr>
          <p:cNvPr id="50" name="图片 1">
            <a:extLst>
              <a:ext uri="{FF2B5EF4-FFF2-40B4-BE49-F238E27FC236}">
                <a16:creationId xmlns:a16="http://schemas.microsoft.com/office/drawing/2014/main" id="{880D812E-31E7-924D-9C1D-772DD9A4F87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19031" y="4565106"/>
            <a:ext cx="2076710" cy="161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6AFA9D96-2164-4641-838A-873862F9C32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63802" y="2084121"/>
            <a:ext cx="3472198" cy="2386777"/>
          </a:xfrm>
          <a:prstGeom prst="rect">
            <a:avLst/>
          </a:prstGeom>
        </p:spPr>
      </p:pic>
      <p:sp>
        <p:nvSpPr>
          <p:cNvPr id="2" name="Rectangle 1">
            <a:extLst>
              <a:ext uri="{FF2B5EF4-FFF2-40B4-BE49-F238E27FC236}">
                <a16:creationId xmlns:a16="http://schemas.microsoft.com/office/drawing/2014/main" id="{6B06CDAC-6468-3A40-8D10-52572DCEDD6D}"/>
              </a:ext>
            </a:extLst>
          </p:cNvPr>
          <p:cNvSpPr/>
          <p:nvPr/>
        </p:nvSpPr>
        <p:spPr>
          <a:xfrm>
            <a:off x="5936344" y="5254172"/>
            <a:ext cx="653142" cy="5660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DengXian" panose="02010600030101010101" pitchFamily="2" charset="-122"/>
              <a:ea typeface="DengXian" panose="02010600030101010101" pitchFamily="2" charset="-122"/>
            </a:endParaRPr>
          </a:p>
        </p:txBody>
      </p:sp>
      <p:sp>
        <p:nvSpPr>
          <p:cNvPr id="3" name="文本框 2">
            <a:extLst>
              <a:ext uri="{FF2B5EF4-FFF2-40B4-BE49-F238E27FC236}">
                <a16:creationId xmlns:a16="http://schemas.microsoft.com/office/drawing/2014/main" id="{F8F30D04-46DF-441D-893E-D8AF5DB6DAF1}"/>
              </a:ext>
            </a:extLst>
          </p:cNvPr>
          <p:cNvSpPr txBox="1"/>
          <p:nvPr/>
        </p:nvSpPr>
        <p:spPr>
          <a:xfrm>
            <a:off x="5991045" y="5383312"/>
            <a:ext cx="543739" cy="307777"/>
          </a:xfrm>
          <a:prstGeom prst="rect">
            <a:avLst/>
          </a:prstGeom>
          <a:noFill/>
        </p:spPr>
        <p:txBody>
          <a:bodyPr wrap="none" rtlCol="0">
            <a:spAutoFit/>
          </a:bodyPr>
          <a:lstStyle/>
          <a:p>
            <a:pPr algn="ctr"/>
            <a:r>
              <a:rPr lang="zh-CN" altLang="en-US" sz="1400" dirty="0">
                <a:solidFill>
                  <a:schemeClr val="bg1"/>
                </a:solidFill>
                <a:latin typeface="DengXian" panose="02010600030101010101" pitchFamily="2" charset="-122"/>
                <a:ea typeface="DengXian" panose="02010600030101010101" pitchFamily="2" charset="-122"/>
              </a:rPr>
              <a:t>刺激</a:t>
            </a:r>
            <a:endParaRPr lang="zh-CN" altLang="en-US" sz="1400" dirty="0"/>
          </a:p>
        </p:txBody>
      </p:sp>
      <p:cxnSp>
        <p:nvCxnSpPr>
          <p:cNvPr id="12" name="直接箭头连接符 11">
            <a:extLst>
              <a:ext uri="{FF2B5EF4-FFF2-40B4-BE49-F238E27FC236}">
                <a16:creationId xmlns:a16="http://schemas.microsoft.com/office/drawing/2014/main" id="{3EC65826-EF8F-4D50-848B-171A912276D2}"/>
              </a:ext>
            </a:extLst>
          </p:cNvPr>
          <p:cNvCxnSpPr/>
          <p:nvPr/>
        </p:nvCxnSpPr>
        <p:spPr>
          <a:xfrm>
            <a:off x="775643" y="4354286"/>
            <a:ext cx="2917929" cy="18268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标题 1">
            <a:extLst>
              <a:ext uri="{FF2B5EF4-FFF2-40B4-BE49-F238E27FC236}">
                <a16:creationId xmlns:a16="http://schemas.microsoft.com/office/drawing/2014/main" id="{C7024347-51ED-491C-A1FF-A035EE2E5E9B}"/>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方法</a:t>
            </a:r>
          </a:p>
        </p:txBody>
      </p:sp>
      <p:sp>
        <p:nvSpPr>
          <p:cNvPr id="24" name="矩形 23">
            <a:extLst>
              <a:ext uri="{FF2B5EF4-FFF2-40B4-BE49-F238E27FC236}">
                <a16:creationId xmlns:a16="http://schemas.microsoft.com/office/drawing/2014/main" id="{7BAC6F08-00B3-4F0B-92D0-C38DEC46D1F2}"/>
              </a:ext>
            </a:extLst>
          </p:cNvPr>
          <p:cNvSpPr/>
          <p:nvPr/>
        </p:nvSpPr>
        <p:spPr>
          <a:xfrm>
            <a:off x="957945" y="2763170"/>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Mb</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25" name="矩形 24">
            <a:extLst>
              <a:ext uri="{FF2B5EF4-FFF2-40B4-BE49-F238E27FC236}">
                <a16:creationId xmlns:a16="http://schemas.microsoft.com/office/drawing/2014/main" id="{023EA688-7C85-4093-A796-D99E1339081E}"/>
              </a:ext>
            </a:extLst>
          </p:cNvPr>
          <p:cNvSpPr/>
          <p:nvPr/>
        </p:nvSpPr>
        <p:spPr>
          <a:xfrm>
            <a:off x="1112348" y="2892898"/>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Mb</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26" name="矩形 25">
            <a:extLst>
              <a:ext uri="{FF2B5EF4-FFF2-40B4-BE49-F238E27FC236}">
                <a16:creationId xmlns:a16="http://schemas.microsoft.com/office/drawing/2014/main" id="{12BF9EC9-AAA6-49E4-A72F-3A4B5A02D088}"/>
              </a:ext>
            </a:extLst>
          </p:cNvPr>
          <p:cNvSpPr/>
          <p:nvPr/>
        </p:nvSpPr>
        <p:spPr>
          <a:xfrm>
            <a:off x="1262856" y="3038041"/>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Mb</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28" name="矩形 27">
            <a:extLst>
              <a:ext uri="{FF2B5EF4-FFF2-40B4-BE49-F238E27FC236}">
                <a16:creationId xmlns:a16="http://schemas.microsoft.com/office/drawing/2014/main" id="{E9D38311-6C21-4FC8-B35E-1991012FF75E}"/>
              </a:ext>
            </a:extLst>
          </p:cNvPr>
          <p:cNvSpPr/>
          <p:nvPr/>
        </p:nvSpPr>
        <p:spPr>
          <a:xfrm>
            <a:off x="1445158" y="3168670"/>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Mb</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29" name="矩形 28">
            <a:extLst>
              <a:ext uri="{FF2B5EF4-FFF2-40B4-BE49-F238E27FC236}">
                <a16:creationId xmlns:a16="http://schemas.microsoft.com/office/drawing/2014/main" id="{FAEFF767-48CC-4BC6-85FD-E560BF17E815}"/>
              </a:ext>
            </a:extLst>
          </p:cNvPr>
          <p:cNvSpPr/>
          <p:nvPr/>
        </p:nvSpPr>
        <p:spPr>
          <a:xfrm>
            <a:off x="2428175" y="3948786"/>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30" name="矩形 29">
            <a:extLst>
              <a:ext uri="{FF2B5EF4-FFF2-40B4-BE49-F238E27FC236}">
                <a16:creationId xmlns:a16="http://schemas.microsoft.com/office/drawing/2014/main" id="{135DA2FA-B1FB-4130-80E0-44A7F93276A3}"/>
              </a:ext>
            </a:extLst>
          </p:cNvPr>
          <p:cNvSpPr/>
          <p:nvPr/>
        </p:nvSpPr>
        <p:spPr>
          <a:xfrm>
            <a:off x="2607966" y="4109371"/>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31" name="矩形 30">
            <a:extLst>
              <a:ext uri="{FF2B5EF4-FFF2-40B4-BE49-F238E27FC236}">
                <a16:creationId xmlns:a16="http://schemas.microsoft.com/office/drawing/2014/main" id="{F121605C-8295-4140-9A15-CC02361F5E73}"/>
              </a:ext>
            </a:extLst>
          </p:cNvPr>
          <p:cNvSpPr/>
          <p:nvPr/>
        </p:nvSpPr>
        <p:spPr>
          <a:xfrm>
            <a:off x="2782133" y="4241281"/>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32" name="矩形 31">
            <a:extLst>
              <a:ext uri="{FF2B5EF4-FFF2-40B4-BE49-F238E27FC236}">
                <a16:creationId xmlns:a16="http://schemas.microsoft.com/office/drawing/2014/main" id="{D70FE517-5366-428D-BD54-F785CA49C24E}"/>
              </a:ext>
            </a:extLst>
          </p:cNvPr>
          <p:cNvSpPr/>
          <p:nvPr/>
        </p:nvSpPr>
        <p:spPr>
          <a:xfrm>
            <a:off x="3009961" y="4395622"/>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33" name="文本框 32">
            <a:extLst>
              <a:ext uri="{FF2B5EF4-FFF2-40B4-BE49-F238E27FC236}">
                <a16:creationId xmlns:a16="http://schemas.microsoft.com/office/drawing/2014/main" id="{8CFB3EF1-088D-44FB-BAAD-EA090F57A08E}"/>
              </a:ext>
            </a:extLst>
          </p:cNvPr>
          <p:cNvSpPr txBox="1"/>
          <p:nvPr/>
        </p:nvSpPr>
        <p:spPr>
          <a:xfrm>
            <a:off x="3069191" y="2198932"/>
            <a:ext cx="1107996"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核磁学习</a:t>
            </a:r>
          </a:p>
        </p:txBody>
      </p:sp>
    </p:spTree>
    <p:extLst>
      <p:ext uri="{BB962C8B-B14F-4D97-AF65-F5344CB8AC3E}">
        <p14:creationId xmlns:p14="http://schemas.microsoft.com/office/powerpoint/2010/main" val="139787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p:nvPr/>
        </p:nvSpPr>
        <p:spPr>
          <a:xfrm>
            <a:off x="502526" y="1193711"/>
            <a:ext cx="7886700" cy="1049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b="1" dirty="0">
                <a:solidFill>
                  <a:srgbClr val="C00000"/>
                </a:solidFill>
                <a:latin typeface="DengXian" panose="02010600030101010101" pitchFamily="2" charset="-122"/>
                <a:ea typeface="SimHei" panose="02010609060101010101" pitchFamily="49" charset="-122"/>
              </a:rPr>
              <a:t> 方法</a:t>
            </a:r>
            <a:endParaRPr lang="en-US" altLang="zh-CN" b="1" dirty="0">
              <a:solidFill>
                <a:srgbClr val="C00000"/>
              </a:solidFill>
              <a:latin typeface="DengXian" panose="02010600030101010101" pitchFamily="2" charset="-122"/>
              <a:ea typeface="SimHei" panose="02010609060101010101" pitchFamily="49" charset="-122"/>
            </a:endParaRPr>
          </a:p>
          <a:p>
            <a:pPr lvl="1">
              <a:lnSpc>
                <a:spcPct val="120000"/>
              </a:lnSpc>
              <a:spcBef>
                <a:spcPts val="0"/>
              </a:spcBef>
              <a:buFont typeface="Wingdings" panose="05000000000000000000" pitchFamily="2" charset="2"/>
              <a:buChar char="Ø"/>
            </a:pPr>
            <a:r>
              <a:rPr lang="zh-CN" altLang="en-US" b="1" dirty="0">
                <a:latin typeface="DengXian" panose="02010600030101010101" pitchFamily="2" charset="-122"/>
                <a:ea typeface="DengXian" panose="02010600030101010101" pitchFamily="2" charset="-122"/>
              </a:rPr>
              <a:t>流程</a:t>
            </a:r>
            <a:endParaRPr lang="en-US" altLang="zh-CN" b="1" dirty="0">
              <a:latin typeface="DengXian" panose="02010600030101010101" pitchFamily="2" charset="-122"/>
              <a:ea typeface="DengXian" panose="02010600030101010101" pitchFamily="2" charset="-122"/>
            </a:endParaRPr>
          </a:p>
        </p:txBody>
      </p:sp>
      <p:pic>
        <p:nvPicPr>
          <p:cNvPr id="50" name="图片 1">
            <a:extLst>
              <a:ext uri="{FF2B5EF4-FFF2-40B4-BE49-F238E27FC236}">
                <a16:creationId xmlns:a16="http://schemas.microsoft.com/office/drawing/2014/main" id="{880D812E-31E7-924D-9C1D-772DD9A4F87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19031" y="4565106"/>
            <a:ext cx="2076710" cy="161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6AFA9D96-2164-4641-838A-873862F9C32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63802" y="2084121"/>
            <a:ext cx="3472198" cy="2386777"/>
          </a:xfrm>
          <a:prstGeom prst="rect">
            <a:avLst/>
          </a:prstGeom>
        </p:spPr>
      </p:pic>
      <p:sp>
        <p:nvSpPr>
          <p:cNvPr id="2" name="Rectangle 1">
            <a:extLst>
              <a:ext uri="{FF2B5EF4-FFF2-40B4-BE49-F238E27FC236}">
                <a16:creationId xmlns:a16="http://schemas.microsoft.com/office/drawing/2014/main" id="{6B06CDAC-6468-3A40-8D10-52572DCEDD6D}"/>
              </a:ext>
            </a:extLst>
          </p:cNvPr>
          <p:cNvSpPr/>
          <p:nvPr/>
        </p:nvSpPr>
        <p:spPr>
          <a:xfrm>
            <a:off x="5936344" y="5254172"/>
            <a:ext cx="653142" cy="5660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DengXian" panose="02010600030101010101" pitchFamily="2" charset="-122"/>
              <a:ea typeface="DengXian" panose="02010600030101010101" pitchFamily="2" charset="-122"/>
            </a:endParaRPr>
          </a:p>
        </p:txBody>
      </p:sp>
      <p:sp>
        <p:nvSpPr>
          <p:cNvPr id="3" name="文本框 2">
            <a:extLst>
              <a:ext uri="{FF2B5EF4-FFF2-40B4-BE49-F238E27FC236}">
                <a16:creationId xmlns:a16="http://schemas.microsoft.com/office/drawing/2014/main" id="{F8F30D04-46DF-441D-893E-D8AF5DB6DAF1}"/>
              </a:ext>
            </a:extLst>
          </p:cNvPr>
          <p:cNvSpPr txBox="1"/>
          <p:nvPr/>
        </p:nvSpPr>
        <p:spPr>
          <a:xfrm>
            <a:off x="5991045" y="5383312"/>
            <a:ext cx="543739" cy="307777"/>
          </a:xfrm>
          <a:prstGeom prst="rect">
            <a:avLst/>
          </a:prstGeom>
          <a:noFill/>
        </p:spPr>
        <p:txBody>
          <a:bodyPr wrap="none" rtlCol="0">
            <a:spAutoFit/>
          </a:bodyPr>
          <a:lstStyle/>
          <a:p>
            <a:pPr algn="ctr"/>
            <a:r>
              <a:rPr lang="zh-CN" altLang="en-US" sz="1400" dirty="0">
                <a:solidFill>
                  <a:schemeClr val="bg1"/>
                </a:solidFill>
                <a:latin typeface="DengXian" panose="02010600030101010101" pitchFamily="2" charset="-122"/>
                <a:ea typeface="DengXian" panose="02010600030101010101" pitchFamily="2" charset="-122"/>
              </a:rPr>
              <a:t>刺激</a:t>
            </a:r>
            <a:endParaRPr lang="zh-CN" altLang="en-US" sz="1400" dirty="0"/>
          </a:p>
        </p:txBody>
      </p:sp>
      <p:cxnSp>
        <p:nvCxnSpPr>
          <p:cNvPr id="12" name="直接箭头连接符 11">
            <a:extLst>
              <a:ext uri="{FF2B5EF4-FFF2-40B4-BE49-F238E27FC236}">
                <a16:creationId xmlns:a16="http://schemas.microsoft.com/office/drawing/2014/main" id="{3EC65826-EF8F-4D50-848B-171A912276D2}"/>
              </a:ext>
            </a:extLst>
          </p:cNvPr>
          <p:cNvCxnSpPr/>
          <p:nvPr/>
        </p:nvCxnSpPr>
        <p:spPr>
          <a:xfrm>
            <a:off x="775643" y="4354286"/>
            <a:ext cx="2917929" cy="18268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标题 1">
            <a:extLst>
              <a:ext uri="{FF2B5EF4-FFF2-40B4-BE49-F238E27FC236}">
                <a16:creationId xmlns:a16="http://schemas.microsoft.com/office/drawing/2014/main" id="{C7024347-51ED-491C-A1FF-A035EE2E5E9B}"/>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方法</a:t>
            </a:r>
          </a:p>
        </p:txBody>
      </p:sp>
      <p:sp>
        <p:nvSpPr>
          <p:cNvPr id="24" name="矩形 23">
            <a:extLst>
              <a:ext uri="{FF2B5EF4-FFF2-40B4-BE49-F238E27FC236}">
                <a16:creationId xmlns:a16="http://schemas.microsoft.com/office/drawing/2014/main" id="{7BAC6F08-00B3-4F0B-92D0-C38DEC46D1F2}"/>
              </a:ext>
            </a:extLst>
          </p:cNvPr>
          <p:cNvSpPr/>
          <p:nvPr/>
        </p:nvSpPr>
        <p:spPr>
          <a:xfrm>
            <a:off x="957945" y="2763170"/>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Mb</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25" name="矩形 24">
            <a:extLst>
              <a:ext uri="{FF2B5EF4-FFF2-40B4-BE49-F238E27FC236}">
                <a16:creationId xmlns:a16="http://schemas.microsoft.com/office/drawing/2014/main" id="{023EA688-7C85-4093-A796-D99E1339081E}"/>
              </a:ext>
            </a:extLst>
          </p:cNvPr>
          <p:cNvSpPr/>
          <p:nvPr/>
        </p:nvSpPr>
        <p:spPr>
          <a:xfrm>
            <a:off x="1112348" y="2892898"/>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Mb</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26" name="矩形 25">
            <a:extLst>
              <a:ext uri="{FF2B5EF4-FFF2-40B4-BE49-F238E27FC236}">
                <a16:creationId xmlns:a16="http://schemas.microsoft.com/office/drawing/2014/main" id="{12BF9EC9-AAA6-49E4-A72F-3A4B5A02D088}"/>
              </a:ext>
            </a:extLst>
          </p:cNvPr>
          <p:cNvSpPr/>
          <p:nvPr/>
        </p:nvSpPr>
        <p:spPr>
          <a:xfrm>
            <a:off x="1262856" y="3038041"/>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Mb</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28" name="矩形 27">
            <a:extLst>
              <a:ext uri="{FF2B5EF4-FFF2-40B4-BE49-F238E27FC236}">
                <a16:creationId xmlns:a16="http://schemas.microsoft.com/office/drawing/2014/main" id="{E9D38311-6C21-4FC8-B35E-1991012FF75E}"/>
              </a:ext>
            </a:extLst>
          </p:cNvPr>
          <p:cNvSpPr/>
          <p:nvPr/>
        </p:nvSpPr>
        <p:spPr>
          <a:xfrm>
            <a:off x="1445158" y="3168670"/>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Mb</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1</a:t>
            </a:r>
            <a:r>
              <a:rPr lang="zh-CN" altLang="en-US" dirty="0">
                <a:solidFill>
                  <a:schemeClr val="tx1"/>
                </a:solidFill>
              </a:rPr>
              <a:t>：</a:t>
            </a:r>
            <a:r>
              <a:rPr lang="en-US" altLang="zh-CN" dirty="0">
                <a:solidFill>
                  <a:schemeClr val="tx1"/>
                </a:solidFill>
              </a:rPr>
              <a:t>xxx</a:t>
            </a:r>
          </a:p>
          <a:p>
            <a:pPr algn="ctr"/>
            <a:r>
              <a:rPr lang="zh-CN" altLang="en-US" dirty="0">
                <a:solidFill>
                  <a:schemeClr val="tx1"/>
                </a:solidFill>
              </a:rPr>
              <a:t>字义</a:t>
            </a:r>
            <a:r>
              <a:rPr lang="en-US" altLang="zh-CN" dirty="0">
                <a:solidFill>
                  <a:schemeClr val="tx1"/>
                </a:solidFill>
              </a:rPr>
              <a:t>2</a:t>
            </a:r>
            <a:r>
              <a:rPr lang="zh-CN" altLang="en-US" dirty="0">
                <a:solidFill>
                  <a:schemeClr val="tx1"/>
                </a:solidFill>
              </a:rPr>
              <a:t>：</a:t>
            </a:r>
            <a:r>
              <a:rPr lang="en-US" altLang="zh-CN" dirty="0">
                <a:solidFill>
                  <a:schemeClr val="tx1"/>
                </a:solidFill>
              </a:rPr>
              <a:t>xxx</a:t>
            </a:r>
          </a:p>
        </p:txBody>
      </p:sp>
      <p:sp>
        <p:nvSpPr>
          <p:cNvPr id="29" name="矩形 28">
            <a:extLst>
              <a:ext uri="{FF2B5EF4-FFF2-40B4-BE49-F238E27FC236}">
                <a16:creationId xmlns:a16="http://schemas.microsoft.com/office/drawing/2014/main" id="{FAEFF767-48CC-4BC6-85FD-E560BF17E815}"/>
              </a:ext>
            </a:extLst>
          </p:cNvPr>
          <p:cNvSpPr/>
          <p:nvPr/>
        </p:nvSpPr>
        <p:spPr>
          <a:xfrm>
            <a:off x="2428175" y="3948786"/>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30" name="矩形 29">
            <a:extLst>
              <a:ext uri="{FF2B5EF4-FFF2-40B4-BE49-F238E27FC236}">
                <a16:creationId xmlns:a16="http://schemas.microsoft.com/office/drawing/2014/main" id="{135DA2FA-B1FB-4130-80E0-44A7F93276A3}"/>
              </a:ext>
            </a:extLst>
          </p:cNvPr>
          <p:cNvSpPr/>
          <p:nvPr/>
        </p:nvSpPr>
        <p:spPr>
          <a:xfrm>
            <a:off x="2607966" y="4109371"/>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31" name="矩形 30">
            <a:extLst>
              <a:ext uri="{FF2B5EF4-FFF2-40B4-BE49-F238E27FC236}">
                <a16:creationId xmlns:a16="http://schemas.microsoft.com/office/drawing/2014/main" id="{F121605C-8295-4140-9A15-CC02361F5E73}"/>
              </a:ext>
            </a:extLst>
          </p:cNvPr>
          <p:cNvSpPr/>
          <p:nvPr/>
        </p:nvSpPr>
        <p:spPr>
          <a:xfrm>
            <a:off x="2782133" y="4241281"/>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xxx</a:t>
            </a:r>
          </a:p>
          <a:p>
            <a:pPr algn="ctr"/>
            <a:r>
              <a:rPr lang="zh-CN" altLang="en-US" dirty="0">
                <a:solidFill>
                  <a:schemeClr val="tx1"/>
                </a:solidFill>
              </a:rPr>
              <a:t>理据：</a:t>
            </a:r>
            <a:r>
              <a:rPr lang="en-US" altLang="zh-CN" dirty="0" err="1">
                <a:solidFill>
                  <a:schemeClr val="tx1"/>
                </a:solidFill>
              </a:rPr>
              <a:t>xxxxxxx</a:t>
            </a:r>
            <a:endParaRPr lang="zh-CN" altLang="en-US" dirty="0">
              <a:solidFill>
                <a:schemeClr val="tx1"/>
              </a:solidFill>
            </a:endParaRPr>
          </a:p>
        </p:txBody>
      </p:sp>
      <p:sp>
        <p:nvSpPr>
          <p:cNvPr id="32" name="矩形 31">
            <a:extLst>
              <a:ext uri="{FF2B5EF4-FFF2-40B4-BE49-F238E27FC236}">
                <a16:creationId xmlns:a16="http://schemas.microsoft.com/office/drawing/2014/main" id="{D70FE517-5366-428D-BD54-F785CA49C24E}"/>
              </a:ext>
            </a:extLst>
          </p:cNvPr>
          <p:cNvSpPr/>
          <p:nvPr/>
        </p:nvSpPr>
        <p:spPr>
          <a:xfrm>
            <a:off x="3009961" y="4395622"/>
            <a:ext cx="1720816" cy="133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a:t>
            </a:r>
            <a:endParaRPr lang="zh-CN" altLang="en-US" dirty="0">
              <a:solidFill>
                <a:schemeClr val="tx1"/>
              </a:solidFill>
            </a:endParaRPr>
          </a:p>
          <a:p>
            <a:pPr algn="ctr"/>
            <a:endParaRPr lang="zh-CN" altLang="en-US" dirty="0">
              <a:solidFill>
                <a:schemeClr val="tx1"/>
              </a:solidFill>
            </a:endParaRPr>
          </a:p>
          <a:p>
            <a:pPr algn="ctr"/>
            <a:r>
              <a:rPr lang="zh-CN" altLang="en-US" dirty="0">
                <a:solidFill>
                  <a:schemeClr val="tx1"/>
                </a:solidFill>
              </a:rPr>
              <a:t>字义</a:t>
            </a:r>
            <a:r>
              <a:rPr lang="en-US" altLang="zh-CN" dirty="0">
                <a:solidFill>
                  <a:schemeClr val="tx1"/>
                </a:solidFill>
              </a:rPr>
              <a:t>1</a:t>
            </a:r>
            <a:r>
              <a:rPr lang="zh-CN" altLang="en-US" dirty="0">
                <a:solidFill>
                  <a:schemeClr val="tx1"/>
                </a:solidFill>
              </a:rPr>
              <a:t>：</a:t>
            </a:r>
            <a:r>
              <a:rPr lang="en-US" altLang="zh-CN" dirty="0">
                <a:solidFill>
                  <a:schemeClr val="tx1"/>
                </a:solidFill>
              </a:rPr>
              <a:t>xxx</a:t>
            </a:r>
          </a:p>
          <a:p>
            <a:pPr algn="ctr"/>
            <a:r>
              <a:rPr lang="zh-CN" altLang="en-US" dirty="0">
                <a:solidFill>
                  <a:schemeClr val="tx1"/>
                </a:solidFill>
              </a:rPr>
              <a:t>字义</a:t>
            </a:r>
            <a:r>
              <a:rPr lang="en-US" altLang="zh-CN" dirty="0">
                <a:solidFill>
                  <a:schemeClr val="tx1"/>
                </a:solidFill>
              </a:rPr>
              <a:t>2</a:t>
            </a:r>
            <a:r>
              <a:rPr lang="zh-CN" altLang="en-US" dirty="0">
                <a:solidFill>
                  <a:schemeClr val="tx1"/>
                </a:solidFill>
              </a:rPr>
              <a:t>：</a:t>
            </a:r>
            <a:r>
              <a:rPr lang="en-US" altLang="zh-CN" dirty="0">
                <a:solidFill>
                  <a:schemeClr val="tx1"/>
                </a:solidFill>
              </a:rPr>
              <a:t>xxx</a:t>
            </a:r>
          </a:p>
        </p:txBody>
      </p:sp>
      <p:sp>
        <p:nvSpPr>
          <p:cNvPr id="17" name="文本框 16">
            <a:extLst>
              <a:ext uri="{FF2B5EF4-FFF2-40B4-BE49-F238E27FC236}">
                <a16:creationId xmlns:a16="http://schemas.microsoft.com/office/drawing/2014/main" id="{C1B9DC53-337A-4DC3-8A9F-72838EEA4D74}"/>
              </a:ext>
            </a:extLst>
          </p:cNvPr>
          <p:cNvSpPr txBox="1"/>
          <p:nvPr/>
        </p:nvSpPr>
        <p:spPr>
          <a:xfrm>
            <a:off x="3069191" y="2198932"/>
            <a:ext cx="1107996"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核磁测试</a:t>
            </a:r>
          </a:p>
        </p:txBody>
      </p:sp>
    </p:spTree>
    <p:extLst>
      <p:ext uri="{BB962C8B-B14F-4D97-AF65-F5344CB8AC3E}">
        <p14:creationId xmlns:p14="http://schemas.microsoft.com/office/powerpoint/2010/main" val="312990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p:nvPr/>
        </p:nvSpPr>
        <p:spPr>
          <a:xfrm>
            <a:off x="502526" y="1193711"/>
            <a:ext cx="7886700" cy="596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b="1" dirty="0">
                <a:solidFill>
                  <a:srgbClr val="C00000"/>
                </a:solidFill>
                <a:latin typeface="DengXian" panose="02010600030101010101" pitchFamily="2" charset="-122"/>
                <a:ea typeface="SimHei" panose="02010609060101010101" pitchFamily="49" charset="-122"/>
              </a:rPr>
              <a:t> 数据分析</a:t>
            </a:r>
            <a:r>
              <a:rPr lang="zh-CN" altLang="en-US" b="1" dirty="0">
                <a:latin typeface="DengXian" panose="02010600030101010101" pitchFamily="2" charset="-122"/>
                <a:ea typeface="DengXian" panose="02010600030101010101" pitchFamily="2" charset="-122"/>
              </a:rPr>
              <a:t> </a:t>
            </a:r>
            <a:endParaRPr lang="en-US" altLang="zh-CN" b="1" dirty="0">
              <a:latin typeface="DengXian" panose="02010600030101010101" pitchFamily="2" charset="-122"/>
              <a:ea typeface="DengXian" panose="02010600030101010101" pitchFamily="2" charset="-122"/>
            </a:endParaRPr>
          </a:p>
        </p:txBody>
      </p:sp>
      <p:grpSp>
        <p:nvGrpSpPr>
          <p:cNvPr id="2" name="组合 1">
            <a:extLst>
              <a:ext uri="{FF2B5EF4-FFF2-40B4-BE49-F238E27FC236}">
                <a16:creationId xmlns:a16="http://schemas.microsoft.com/office/drawing/2014/main" id="{BFCAD999-49FD-425C-A2A9-4137A514D0E1}"/>
              </a:ext>
            </a:extLst>
          </p:cNvPr>
          <p:cNvGrpSpPr/>
          <p:nvPr/>
        </p:nvGrpSpPr>
        <p:grpSpPr>
          <a:xfrm>
            <a:off x="40191" y="4557486"/>
            <a:ext cx="8336064" cy="2139590"/>
            <a:chOff x="609668" y="1901397"/>
            <a:chExt cx="8216521" cy="4795679"/>
          </a:xfrm>
        </p:grpSpPr>
        <p:sp>
          <p:nvSpPr>
            <p:cNvPr id="44" name="矩形: 圆角 43">
              <a:extLst>
                <a:ext uri="{FF2B5EF4-FFF2-40B4-BE49-F238E27FC236}">
                  <a16:creationId xmlns:a16="http://schemas.microsoft.com/office/drawing/2014/main" id="{9FB49929-E4D4-4DDF-BEA8-4E656D5B29E1}"/>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id="{B952E29A-4CCE-46BA-A9D9-3A683A7DC47A}"/>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9C15AE0-024D-4666-BCA3-75478A80DB27}"/>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3" name="矩形 102">
              <a:extLst>
                <a:ext uri="{FF2B5EF4-FFF2-40B4-BE49-F238E27FC236}">
                  <a16:creationId xmlns:a16="http://schemas.microsoft.com/office/drawing/2014/main" id="{15EC1565-1C74-459F-A18E-BB75EFF9A7B5}"/>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7" name="矩形 96">
              <a:extLst>
                <a:ext uri="{FF2B5EF4-FFF2-40B4-BE49-F238E27FC236}">
                  <a16:creationId xmlns:a16="http://schemas.microsoft.com/office/drawing/2014/main" id="{1659B8BB-682A-4048-B5D3-DF5EE9449FF2}"/>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8" name="矩形 117">
              <a:extLst>
                <a:ext uri="{FF2B5EF4-FFF2-40B4-BE49-F238E27FC236}">
                  <a16:creationId xmlns:a16="http://schemas.microsoft.com/office/drawing/2014/main" id="{28715851-CA1E-4D4B-8E5B-472ADDA21052}"/>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 name="图片 5">
              <a:extLst>
                <a:ext uri="{FF2B5EF4-FFF2-40B4-BE49-F238E27FC236}">
                  <a16:creationId xmlns:a16="http://schemas.microsoft.com/office/drawing/2014/main" id="{E9A23D9F-7212-4E71-BE88-6A5C273EAE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1765733" y="2737605"/>
              <a:ext cx="971429" cy="1209308"/>
            </a:xfrm>
            <a:prstGeom prst="rect">
              <a:avLst/>
            </a:prstGeom>
          </p:spPr>
        </p:pic>
        <p:pic>
          <p:nvPicPr>
            <p:cNvPr id="14" name="图片 13">
              <a:extLst>
                <a:ext uri="{FF2B5EF4-FFF2-40B4-BE49-F238E27FC236}">
                  <a16:creationId xmlns:a16="http://schemas.microsoft.com/office/drawing/2014/main" id="{AEB37055-076E-4B24-92DB-0A700FC61B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4556534" y="2909900"/>
              <a:ext cx="608362" cy="996390"/>
            </a:xfrm>
            <a:prstGeom prst="rect">
              <a:avLst/>
            </a:prstGeom>
          </p:spPr>
        </p:pic>
        <p:pic>
          <p:nvPicPr>
            <p:cNvPr id="3074" name="Picture 2">
              <a:extLst>
                <a:ext uri="{FF2B5EF4-FFF2-40B4-BE49-F238E27FC236}">
                  <a16:creationId xmlns:a16="http://schemas.microsoft.com/office/drawing/2014/main" id="{F26CB11A-E677-43CA-9992-131D3E8457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5903" y1="17199" x2="25903" y2="17199"/>
                          <a14:foregroundMark x1="60440" y1="20396" x2="60440" y2="20396"/>
                          <a14:foregroundMark x1="69231" y1="58447" x2="69231" y2="58447"/>
                          <a14:foregroundMark x1="69403" y1="33121" x2="69403" y2="33121"/>
                        </a14:backgroundRemoval>
                      </a14:imgEffect>
                    </a14:imgLayer>
                  </a14:imgProps>
                </a:ext>
                <a:ext uri="{28A0092B-C50C-407E-A947-70E740481C1C}">
                  <a14:useLocalDpi xmlns:a14="http://schemas.microsoft.com/office/drawing/2010/main" val="0"/>
                </a:ext>
              </a:extLst>
            </a:blip>
            <a:srcRect/>
            <a:stretch>
              <a:fillRect/>
            </a:stretch>
          </p:blipFill>
          <p:spPr bwMode="auto">
            <a:xfrm>
              <a:off x="1918448" y="4466904"/>
              <a:ext cx="550912" cy="146520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E1D91F-2534-4B8F-B4EB-36D66041F381}"/>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25903" y1="17199" x2="25903" y2="17199"/>
                          <a14:foregroundMark x1="60440" y1="20396" x2="60440" y2="20396"/>
                          <a14:foregroundMark x1="69231" y1="58447" x2="69231" y2="58447"/>
                          <a14:foregroundMark x1="73481" y1="34513" x2="73481" y2="34513"/>
                          <a14:foregroundMark x1="57459" y1="34513" x2="57459" y2="34513"/>
                          <a14:foregroundMark x1="53039" y1="43363" x2="53039" y2="43363"/>
                        </a14:backgroundRemoval>
                      </a14:imgEffect>
                    </a14:imgLayer>
                  </a14:imgProps>
                </a:ext>
                <a:ext uri="{28A0092B-C50C-407E-A947-70E740481C1C}">
                  <a14:useLocalDpi xmlns:a14="http://schemas.microsoft.com/office/drawing/2010/main" val="0"/>
                </a:ext>
              </a:extLst>
            </a:blip>
            <a:srcRect l="47684" t="9664"/>
            <a:stretch/>
          </p:blipFill>
          <p:spPr bwMode="auto">
            <a:xfrm>
              <a:off x="4620476" y="5148970"/>
              <a:ext cx="386716" cy="950558"/>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40">
              <a:extLst>
                <a:ext uri="{FF2B5EF4-FFF2-40B4-BE49-F238E27FC236}">
                  <a16:creationId xmlns:a16="http://schemas.microsoft.com/office/drawing/2014/main" id="{B961F21C-15FE-42A1-B770-7FCEF3B6CAF0}"/>
                </a:ext>
              </a:extLst>
            </p:cNvPr>
            <p:cNvSpPr txBox="1"/>
            <p:nvPr/>
          </p:nvSpPr>
          <p:spPr>
            <a:xfrm flipH="1">
              <a:off x="609668" y="2397246"/>
              <a:ext cx="328045" cy="393214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机械型学习组</a:t>
              </a:r>
            </a:p>
          </p:txBody>
        </p:sp>
        <p:sp>
          <p:nvSpPr>
            <p:cNvPr id="51" name="矩形 50">
              <a:extLst>
                <a:ext uri="{FF2B5EF4-FFF2-40B4-BE49-F238E27FC236}">
                  <a16:creationId xmlns:a16="http://schemas.microsoft.com/office/drawing/2014/main" id="{990B00B7-714A-4ECE-ACAD-E804FECFFC18}"/>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6" name="矩形 55">
              <a:extLst>
                <a:ext uri="{FF2B5EF4-FFF2-40B4-BE49-F238E27FC236}">
                  <a16:creationId xmlns:a16="http://schemas.microsoft.com/office/drawing/2014/main" id="{49C18E28-9285-44CC-9547-518A3A5125A3}"/>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22" name="图片 21">
              <a:extLst>
                <a:ext uri="{FF2B5EF4-FFF2-40B4-BE49-F238E27FC236}">
                  <a16:creationId xmlns:a16="http://schemas.microsoft.com/office/drawing/2014/main" id="{8B403D06-751D-454D-8C52-4FA0E1E4E261}"/>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1975" y1="24419" x2="41975" y2="24419"/>
                          <a14:foregroundMark x1="34568" y1="27907" x2="34568" y2="27907"/>
                          <a14:foregroundMark x1="24691" y1="29070" x2="24691" y2="29070"/>
                          <a14:foregroundMark x1="33333" y1="36047" x2="33333" y2="36047"/>
                          <a14:foregroundMark x1="37037" y1="54651" x2="37037" y2="54651"/>
                          <a14:foregroundMark x1="80247" y1="55814" x2="80247" y2="55814"/>
                          <a14:foregroundMark x1="79012" y1="52326" x2="79012" y2="52326"/>
                          <a14:foregroundMark x1="79012" y1="51163" x2="79012" y2="51163"/>
                        </a14:backgroundRemoval>
                      </a14:imgEffect>
                    </a14:imgLayer>
                  </a14:imgProps>
                </a:ext>
              </a:extLst>
            </a:blip>
            <a:stretch>
              <a:fillRect/>
            </a:stretch>
          </p:blipFill>
          <p:spPr>
            <a:xfrm>
              <a:off x="7033436" y="5031921"/>
              <a:ext cx="771429" cy="1130442"/>
            </a:xfrm>
            <a:prstGeom prst="rect">
              <a:avLst/>
            </a:prstGeom>
          </p:spPr>
        </p:pic>
        <p:pic>
          <p:nvPicPr>
            <p:cNvPr id="26" name="图片 25">
              <a:extLst>
                <a:ext uri="{FF2B5EF4-FFF2-40B4-BE49-F238E27FC236}">
                  <a16:creationId xmlns:a16="http://schemas.microsoft.com/office/drawing/2014/main" id="{ABB9DBCE-6766-4EAF-9365-17D10E95CF32}"/>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091" b="90909" l="9890" r="89011">
                          <a14:foregroundMark x1="51648" y1="18182" x2="51648" y2="18182"/>
                          <a14:foregroundMark x1="30769" y1="37374" x2="30769" y2="37374"/>
                          <a14:foregroundMark x1="39560" y1="41414" x2="39560" y2="41414"/>
                          <a14:foregroundMark x1="31868" y1="69697" x2="31868" y2="69697"/>
                          <a14:foregroundMark x1="50549" y1="62626" x2="50549" y2="62626"/>
                          <a14:foregroundMark x1="56044" y1="68687" x2="56044" y2="68687"/>
                          <a14:foregroundMark x1="54945" y1="77778" x2="54945" y2="77778"/>
                          <a14:foregroundMark x1="46154" y1="87879" x2="46154" y2="87879"/>
                          <a14:foregroundMark x1="43956" y1="90909" x2="43956" y2="90909"/>
                          <a14:foregroundMark x1="70330" y1="58586" x2="70330" y2="58586"/>
                          <a14:foregroundMark x1="59341" y1="31313" x2="59341" y2="31313"/>
                          <a14:foregroundMark x1="60440" y1="37374" x2="60440" y2="37374"/>
                          <a14:foregroundMark x1="65934" y1="35354" x2="65934" y2="35354"/>
                          <a14:foregroundMark x1="41758" y1="36364" x2="41758" y2="36364"/>
                          <a14:backgroundMark x1="56044" y1="73737" x2="56044" y2="73737"/>
                          <a14:backgroundMark x1="64835" y1="27273" x2="64835" y2="27273"/>
                          <a14:backgroundMark x1="47253" y1="35354" x2="47253" y2="35354"/>
                          <a14:backgroundMark x1="61538" y1="34343" x2="61538" y2="34343"/>
                        </a14:backgroundRemoval>
                      </a14:imgEffect>
                    </a14:imgLayer>
                  </a14:imgProps>
                </a:ext>
              </a:extLst>
            </a:blip>
            <a:stretch>
              <a:fillRect/>
            </a:stretch>
          </p:blipFill>
          <p:spPr>
            <a:xfrm>
              <a:off x="7172441" y="2817357"/>
              <a:ext cx="632424" cy="949599"/>
            </a:xfrm>
            <a:prstGeom prst="rect">
              <a:avLst/>
            </a:prstGeom>
          </p:spPr>
        </p:pic>
      </p:grpSp>
      <p:grpSp>
        <p:nvGrpSpPr>
          <p:cNvPr id="69" name="组合 68">
            <a:extLst>
              <a:ext uri="{FF2B5EF4-FFF2-40B4-BE49-F238E27FC236}">
                <a16:creationId xmlns:a16="http://schemas.microsoft.com/office/drawing/2014/main" id="{F5E6EB54-FF71-4C53-ABDE-E8497F427795}"/>
              </a:ext>
            </a:extLst>
          </p:cNvPr>
          <p:cNvGrpSpPr/>
          <p:nvPr/>
        </p:nvGrpSpPr>
        <p:grpSpPr>
          <a:xfrm>
            <a:off x="18294" y="2167567"/>
            <a:ext cx="8336064" cy="2139591"/>
            <a:chOff x="609668" y="1901397"/>
            <a:chExt cx="8216521" cy="4795679"/>
          </a:xfrm>
        </p:grpSpPr>
        <p:sp>
          <p:nvSpPr>
            <p:cNvPr id="70" name="矩形: 圆角 69">
              <a:extLst>
                <a:ext uri="{FF2B5EF4-FFF2-40B4-BE49-F238E27FC236}">
                  <a16:creationId xmlns:a16="http://schemas.microsoft.com/office/drawing/2014/main" id="{CFD60E80-DD80-4B43-9196-3BEDF24D1ACF}"/>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1" name="矩形: 圆角 70">
              <a:extLst>
                <a:ext uri="{FF2B5EF4-FFF2-40B4-BE49-F238E27FC236}">
                  <a16:creationId xmlns:a16="http://schemas.microsoft.com/office/drawing/2014/main" id="{99E96A6A-678E-4681-89F2-C8A10648C8CE}"/>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442B0FEF-10AC-4D64-A2B8-29BF3FF83249}"/>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3" name="矩形 72">
              <a:extLst>
                <a:ext uri="{FF2B5EF4-FFF2-40B4-BE49-F238E27FC236}">
                  <a16:creationId xmlns:a16="http://schemas.microsoft.com/office/drawing/2014/main" id="{CC3C3F55-4070-4144-AE93-D3A3155454D6}"/>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4" name="矩形 73">
              <a:extLst>
                <a:ext uri="{FF2B5EF4-FFF2-40B4-BE49-F238E27FC236}">
                  <a16:creationId xmlns:a16="http://schemas.microsoft.com/office/drawing/2014/main" id="{0077B7A0-54F2-48D5-92FC-5FBD431E68B8}"/>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5" name="矩形 74">
              <a:extLst>
                <a:ext uri="{FF2B5EF4-FFF2-40B4-BE49-F238E27FC236}">
                  <a16:creationId xmlns:a16="http://schemas.microsoft.com/office/drawing/2014/main" id="{A20F69EC-05CE-4CAE-9E0B-58D93582D275}"/>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文本框 79">
              <a:extLst>
                <a:ext uri="{FF2B5EF4-FFF2-40B4-BE49-F238E27FC236}">
                  <a16:creationId xmlns:a16="http://schemas.microsoft.com/office/drawing/2014/main" id="{5B19F26B-C4F1-4EA4-99B0-2D833A0CA156}"/>
                </a:ext>
              </a:extLst>
            </p:cNvPr>
            <p:cNvSpPr txBox="1"/>
            <p:nvPr/>
          </p:nvSpPr>
          <p:spPr>
            <a:xfrm flipH="1">
              <a:off x="609668" y="2397246"/>
              <a:ext cx="328045" cy="3932146"/>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理解型学习组</a:t>
              </a:r>
            </a:p>
          </p:txBody>
        </p:sp>
        <p:sp>
          <p:nvSpPr>
            <p:cNvPr id="81" name="矩形 80">
              <a:extLst>
                <a:ext uri="{FF2B5EF4-FFF2-40B4-BE49-F238E27FC236}">
                  <a16:creationId xmlns:a16="http://schemas.microsoft.com/office/drawing/2014/main" id="{C2244D3C-125F-401A-BA35-98EA4D7BFFA9}"/>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2" name="矩形 81">
              <a:extLst>
                <a:ext uri="{FF2B5EF4-FFF2-40B4-BE49-F238E27FC236}">
                  <a16:creationId xmlns:a16="http://schemas.microsoft.com/office/drawing/2014/main" id="{ADD0C14D-2F1B-4DF6-BA43-7B43CA71C230}"/>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pic>
        <p:nvPicPr>
          <p:cNvPr id="88" name="图片 87">
            <a:extLst>
              <a:ext uri="{FF2B5EF4-FFF2-40B4-BE49-F238E27FC236}">
                <a16:creationId xmlns:a16="http://schemas.microsoft.com/office/drawing/2014/main" id="{57CC52A9-44FB-4BCC-B1B1-3EFABED98F11}"/>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1373918" y="2415663"/>
            <a:ext cx="722025" cy="715632"/>
          </a:xfrm>
          <a:prstGeom prst="rect">
            <a:avLst/>
          </a:prstGeom>
        </p:spPr>
      </p:pic>
      <p:pic>
        <p:nvPicPr>
          <p:cNvPr id="90" name="图片 89">
            <a:extLst>
              <a:ext uri="{FF2B5EF4-FFF2-40B4-BE49-F238E27FC236}">
                <a16:creationId xmlns:a16="http://schemas.microsoft.com/office/drawing/2014/main" id="{E8DDB171-4E4A-41A0-B511-5BDC0F1C92F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4066776" y="2451810"/>
            <a:ext cx="722025" cy="715632"/>
          </a:xfrm>
          <a:prstGeom prst="rect">
            <a:avLst/>
          </a:prstGeom>
        </p:spPr>
      </p:pic>
      <p:pic>
        <p:nvPicPr>
          <p:cNvPr id="91" name="图片 90">
            <a:extLst>
              <a:ext uri="{FF2B5EF4-FFF2-40B4-BE49-F238E27FC236}">
                <a16:creationId xmlns:a16="http://schemas.microsoft.com/office/drawing/2014/main" id="{8363180D-CF62-4FFB-BB3D-CFCC94B2EAED}"/>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tretch>
            <a:fillRect/>
          </a:stretch>
        </p:blipFill>
        <p:spPr>
          <a:xfrm>
            <a:off x="1415136" y="3385973"/>
            <a:ext cx="639588" cy="769295"/>
          </a:xfrm>
          <a:prstGeom prst="rect">
            <a:avLst/>
          </a:prstGeom>
        </p:spPr>
      </p:pic>
      <p:pic>
        <p:nvPicPr>
          <p:cNvPr id="94" name="图片 93">
            <a:extLst>
              <a:ext uri="{FF2B5EF4-FFF2-40B4-BE49-F238E27FC236}">
                <a16:creationId xmlns:a16="http://schemas.microsoft.com/office/drawing/2014/main" id="{50CA2625-3043-42D3-BEF7-57F9BB12A1A6}"/>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rcRect l="19005" t="50416" r="49842" b="13183"/>
          <a:stretch/>
        </p:blipFill>
        <p:spPr>
          <a:xfrm>
            <a:off x="4234478" y="3429000"/>
            <a:ext cx="424278" cy="596286"/>
          </a:xfrm>
          <a:prstGeom prst="rect">
            <a:avLst/>
          </a:prstGeom>
        </p:spPr>
      </p:pic>
      <p:pic>
        <p:nvPicPr>
          <p:cNvPr id="100" name="图片 99">
            <a:extLst>
              <a:ext uri="{FF2B5EF4-FFF2-40B4-BE49-F238E27FC236}">
                <a16:creationId xmlns:a16="http://schemas.microsoft.com/office/drawing/2014/main" id="{35A9FC89-55AC-48C3-ABCF-684BF7A7F827}"/>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6639165" y="2472112"/>
            <a:ext cx="607771" cy="620686"/>
          </a:xfrm>
          <a:prstGeom prst="rect">
            <a:avLst/>
          </a:prstGeom>
        </p:spPr>
      </p:pic>
      <p:pic>
        <p:nvPicPr>
          <p:cNvPr id="101" name="图片 100">
            <a:extLst>
              <a:ext uri="{FF2B5EF4-FFF2-40B4-BE49-F238E27FC236}">
                <a16:creationId xmlns:a16="http://schemas.microsoft.com/office/drawing/2014/main" id="{57BC7074-27F7-4A49-86BD-5F7A13F67609}"/>
              </a:ext>
            </a:extLst>
          </p:cNvPr>
          <p:cNvPicPr>
            <a:picLocks noChangeAspect="1"/>
          </p:cNvPicPr>
          <p:nvPr/>
        </p:nvPicPr>
        <p:blipFill>
          <a:blip r:embed="rId21">
            <a:biLevel thresh="75000"/>
            <a:extLst>
              <a:ext uri="{BEBA8EAE-BF5A-486C-A8C5-ECC9F3942E4B}">
                <a14:imgProps xmlns:a14="http://schemas.microsoft.com/office/drawing/2010/main">
                  <a14:imgLayer r:embed="rId22">
                    <a14:imgEffect>
                      <a14:backgroundRemoval t="10000" b="90000" l="10000" r="90000"/>
                    </a14:imgEffect>
                  </a14:imgLayer>
                </a14:imgProps>
              </a:ext>
            </a:extLst>
          </a:blip>
          <a:stretch>
            <a:fillRect/>
          </a:stretch>
        </p:blipFill>
        <p:spPr>
          <a:xfrm>
            <a:off x="6727935" y="3460875"/>
            <a:ext cx="636998" cy="636998"/>
          </a:xfrm>
          <a:prstGeom prst="rect">
            <a:avLst/>
          </a:prstGeom>
        </p:spPr>
      </p:pic>
      <p:sp>
        <p:nvSpPr>
          <p:cNvPr id="102" name="文本框 101">
            <a:extLst>
              <a:ext uri="{FF2B5EF4-FFF2-40B4-BE49-F238E27FC236}">
                <a16:creationId xmlns:a16="http://schemas.microsoft.com/office/drawing/2014/main" id="{23E17E3A-BED2-46FF-907E-DDC94945A622}"/>
              </a:ext>
            </a:extLst>
          </p:cNvPr>
          <p:cNvSpPr txBox="1"/>
          <p:nvPr/>
        </p:nvSpPr>
        <p:spPr>
          <a:xfrm>
            <a:off x="1271507" y="1685929"/>
            <a:ext cx="1107996"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提先学会</a:t>
            </a:r>
          </a:p>
        </p:txBody>
      </p:sp>
      <p:sp>
        <p:nvSpPr>
          <p:cNvPr id="104" name="文本框 103">
            <a:extLst>
              <a:ext uri="{FF2B5EF4-FFF2-40B4-BE49-F238E27FC236}">
                <a16:creationId xmlns:a16="http://schemas.microsoft.com/office/drawing/2014/main" id="{73C6B6FB-F43F-4F49-8DE6-3F9806462073}"/>
              </a:ext>
            </a:extLst>
          </p:cNvPr>
          <p:cNvSpPr txBox="1"/>
          <p:nvPr/>
        </p:nvSpPr>
        <p:spPr>
          <a:xfrm>
            <a:off x="5106846" y="1747852"/>
            <a:ext cx="133882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核磁内现学</a:t>
            </a:r>
          </a:p>
        </p:txBody>
      </p:sp>
      <p:pic>
        <p:nvPicPr>
          <p:cNvPr id="106" name="Picture 4">
            <a:extLst>
              <a:ext uri="{FF2B5EF4-FFF2-40B4-BE49-F238E27FC236}">
                <a16:creationId xmlns:a16="http://schemas.microsoft.com/office/drawing/2014/main" id="{E8A9A535-6940-4A9C-B57D-541D673E93C7}"/>
              </a:ext>
            </a:extLst>
          </p:cNvPr>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4065143" y="3069113"/>
            <a:ext cx="855589" cy="173902"/>
          </a:xfrm>
          <a:prstGeom prst="rect">
            <a:avLst/>
          </a:prstGeom>
          <a:noFill/>
          <a:extLst>
            <a:ext uri="{909E8E84-426E-40DD-AFC4-6F175D3DCCD1}">
              <a14:hiddenFill xmlns:a14="http://schemas.microsoft.com/office/drawing/2010/main">
                <a:solidFill>
                  <a:srgbClr val="FFFFFF"/>
                </a:solidFill>
              </a14:hiddenFill>
            </a:ext>
          </a:extLst>
        </p:spPr>
      </p:pic>
      <p:sp>
        <p:nvSpPr>
          <p:cNvPr id="109" name="文本框 108">
            <a:extLst>
              <a:ext uri="{FF2B5EF4-FFF2-40B4-BE49-F238E27FC236}">
                <a16:creationId xmlns:a16="http://schemas.microsoft.com/office/drawing/2014/main" id="{AE85E8A7-1573-447D-A93D-34DFE227DBEE}"/>
              </a:ext>
            </a:extLst>
          </p:cNvPr>
          <p:cNvSpPr txBox="1"/>
          <p:nvPr/>
        </p:nvSpPr>
        <p:spPr>
          <a:xfrm>
            <a:off x="2036835" y="2612697"/>
            <a:ext cx="619080" cy="1200329"/>
          </a:xfrm>
          <a:prstGeom prst="rect">
            <a:avLst/>
          </a:prstGeom>
          <a:noFill/>
        </p:spPr>
        <p:txBody>
          <a:bodyPr wrap="non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endParaRPr lang="zh-CN" altLang="en-US" dirty="0">
              <a:solidFill>
                <a:srgbClr val="FF0000"/>
              </a:solidFill>
            </a:endParaRPr>
          </a:p>
        </p:txBody>
      </p:sp>
      <p:sp>
        <p:nvSpPr>
          <p:cNvPr id="110" name="文本框 109">
            <a:extLst>
              <a:ext uri="{FF2B5EF4-FFF2-40B4-BE49-F238E27FC236}">
                <a16:creationId xmlns:a16="http://schemas.microsoft.com/office/drawing/2014/main" id="{01A1A878-56EB-436E-B467-190261976F40}"/>
              </a:ext>
            </a:extLst>
          </p:cNvPr>
          <p:cNvSpPr txBox="1"/>
          <p:nvPr/>
        </p:nvSpPr>
        <p:spPr>
          <a:xfrm>
            <a:off x="4778221" y="2612697"/>
            <a:ext cx="607859" cy="1200329"/>
          </a:xfrm>
          <a:prstGeom prst="rect">
            <a:avLst/>
          </a:prstGeom>
          <a:noFill/>
        </p:spPr>
        <p:txBody>
          <a:bodyPr wrap="non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p>
        </p:txBody>
      </p:sp>
      <p:sp>
        <p:nvSpPr>
          <p:cNvPr id="111" name="文本框 110">
            <a:extLst>
              <a:ext uri="{FF2B5EF4-FFF2-40B4-BE49-F238E27FC236}">
                <a16:creationId xmlns:a16="http://schemas.microsoft.com/office/drawing/2014/main" id="{0AD93082-687E-42B0-B2B1-77CEC6800C5D}"/>
              </a:ext>
            </a:extLst>
          </p:cNvPr>
          <p:cNvSpPr txBox="1"/>
          <p:nvPr/>
        </p:nvSpPr>
        <p:spPr>
          <a:xfrm>
            <a:off x="7248480" y="2612696"/>
            <a:ext cx="595035" cy="1200329"/>
          </a:xfrm>
          <a:prstGeom prst="rect">
            <a:avLst/>
          </a:prstGeom>
          <a:noFill/>
        </p:spPr>
        <p:txBody>
          <a:bodyPr wrap="none" rtlCol="0">
            <a:spAutoFit/>
          </a:bodyPr>
          <a:lstStyle/>
          <a:p>
            <a:r>
              <a:rPr lang="en-US" altLang="zh-CN" dirty="0">
                <a:solidFill>
                  <a:srgbClr val="FF0000"/>
                </a:solidFill>
              </a:rPr>
              <a:t>Mc+</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Md</a:t>
            </a:r>
          </a:p>
        </p:txBody>
      </p:sp>
      <p:sp>
        <p:nvSpPr>
          <p:cNvPr id="112" name="文本框 111">
            <a:extLst>
              <a:ext uri="{FF2B5EF4-FFF2-40B4-BE49-F238E27FC236}">
                <a16:creationId xmlns:a16="http://schemas.microsoft.com/office/drawing/2014/main" id="{5912D987-E163-493D-93E5-6B8AC620AD3E}"/>
              </a:ext>
            </a:extLst>
          </p:cNvPr>
          <p:cNvSpPr txBox="1"/>
          <p:nvPr/>
        </p:nvSpPr>
        <p:spPr>
          <a:xfrm>
            <a:off x="2106030" y="5068003"/>
            <a:ext cx="546945" cy="1200329"/>
          </a:xfrm>
          <a:prstGeom prst="rect">
            <a:avLst/>
          </a:prstGeom>
          <a:noFill/>
        </p:spPr>
        <p:txBody>
          <a:bodyPr wrap="non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endParaRPr lang="zh-CN" altLang="en-US" dirty="0">
              <a:solidFill>
                <a:srgbClr val="FF0000"/>
              </a:solidFill>
            </a:endParaRPr>
          </a:p>
        </p:txBody>
      </p:sp>
      <p:sp>
        <p:nvSpPr>
          <p:cNvPr id="113" name="文本框 112">
            <a:extLst>
              <a:ext uri="{FF2B5EF4-FFF2-40B4-BE49-F238E27FC236}">
                <a16:creationId xmlns:a16="http://schemas.microsoft.com/office/drawing/2014/main" id="{539D828C-CD0E-46B9-9427-35F5AF51D804}"/>
              </a:ext>
            </a:extLst>
          </p:cNvPr>
          <p:cNvSpPr txBox="1"/>
          <p:nvPr/>
        </p:nvSpPr>
        <p:spPr>
          <a:xfrm>
            <a:off x="4847416" y="5068003"/>
            <a:ext cx="535724" cy="1200329"/>
          </a:xfrm>
          <a:prstGeom prst="rect">
            <a:avLst/>
          </a:prstGeom>
          <a:noFill/>
        </p:spPr>
        <p:txBody>
          <a:bodyPr wrap="non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p>
        </p:txBody>
      </p:sp>
      <p:sp>
        <p:nvSpPr>
          <p:cNvPr id="114" name="文本框 113">
            <a:extLst>
              <a:ext uri="{FF2B5EF4-FFF2-40B4-BE49-F238E27FC236}">
                <a16:creationId xmlns:a16="http://schemas.microsoft.com/office/drawing/2014/main" id="{8503FCE2-ACD1-4A0D-9E3D-89CA9B41026D}"/>
              </a:ext>
            </a:extLst>
          </p:cNvPr>
          <p:cNvSpPr txBox="1"/>
          <p:nvPr/>
        </p:nvSpPr>
        <p:spPr>
          <a:xfrm>
            <a:off x="7317675" y="5068002"/>
            <a:ext cx="522900" cy="1200329"/>
          </a:xfrm>
          <a:prstGeom prst="rect">
            <a:avLst/>
          </a:prstGeom>
          <a:noFill/>
        </p:spPr>
        <p:txBody>
          <a:bodyPr wrap="none" rtlCol="0">
            <a:spAutoFit/>
          </a:bodyPr>
          <a:lstStyle/>
          <a:p>
            <a:r>
              <a:rPr lang="en-US" altLang="zh-CN" dirty="0" err="1">
                <a:solidFill>
                  <a:srgbClr val="FF0000"/>
                </a:solidFill>
              </a:rPr>
              <a:t>Rc</a:t>
            </a:r>
            <a:r>
              <a:rPr lang="en-US" altLang="zh-CN" dirty="0">
                <a:solidFill>
                  <a:srgbClr val="FF0000"/>
                </a:solidFill>
              </a:rPr>
              <a:t>+</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Rd</a:t>
            </a:r>
          </a:p>
        </p:txBody>
      </p:sp>
      <p:sp>
        <p:nvSpPr>
          <p:cNvPr id="115" name="标题 1">
            <a:extLst>
              <a:ext uri="{FF2B5EF4-FFF2-40B4-BE49-F238E27FC236}">
                <a16:creationId xmlns:a16="http://schemas.microsoft.com/office/drawing/2014/main" id="{8C08C8E6-FE85-4558-BF50-037A46BE35E5}"/>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方法</a:t>
            </a:r>
          </a:p>
        </p:txBody>
      </p:sp>
      <p:grpSp>
        <p:nvGrpSpPr>
          <p:cNvPr id="7" name="组合 6">
            <a:extLst>
              <a:ext uri="{FF2B5EF4-FFF2-40B4-BE49-F238E27FC236}">
                <a16:creationId xmlns:a16="http://schemas.microsoft.com/office/drawing/2014/main" id="{0C2D2ECD-752A-489F-874E-A1B7DDA2C2A0}"/>
              </a:ext>
            </a:extLst>
          </p:cNvPr>
          <p:cNvGrpSpPr/>
          <p:nvPr/>
        </p:nvGrpSpPr>
        <p:grpSpPr>
          <a:xfrm>
            <a:off x="7932692" y="1789998"/>
            <a:ext cx="1338828" cy="4981094"/>
            <a:chOff x="7932692" y="1789998"/>
            <a:chExt cx="1338828" cy="4981094"/>
          </a:xfrm>
        </p:grpSpPr>
        <p:sp>
          <p:nvSpPr>
            <p:cNvPr id="116" name="矩形 115">
              <a:extLst>
                <a:ext uri="{FF2B5EF4-FFF2-40B4-BE49-F238E27FC236}">
                  <a16:creationId xmlns:a16="http://schemas.microsoft.com/office/drawing/2014/main" id="{ED05E1A7-0EE6-4FAC-89C6-630D292D8A39}"/>
                </a:ext>
              </a:extLst>
            </p:cNvPr>
            <p:cNvSpPr/>
            <p:nvPr/>
          </p:nvSpPr>
          <p:spPr>
            <a:xfrm>
              <a:off x="8198461" y="2300514"/>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20" name="文本框 119">
              <a:extLst>
                <a:ext uri="{FF2B5EF4-FFF2-40B4-BE49-F238E27FC236}">
                  <a16:creationId xmlns:a16="http://schemas.microsoft.com/office/drawing/2014/main" id="{F2FDEDAD-BD28-45C6-829E-DE3C6E24EE7E}"/>
                </a:ext>
              </a:extLst>
            </p:cNvPr>
            <p:cNvSpPr txBox="1"/>
            <p:nvPr/>
          </p:nvSpPr>
          <p:spPr>
            <a:xfrm>
              <a:off x="7932692" y="1789998"/>
              <a:ext cx="133882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核磁内测试</a:t>
              </a:r>
            </a:p>
          </p:txBody>
        </p:sp>
        <p:grpSp>
          <p:nvGrpSpPr>
            <p:cNvPr id="3" name="组合 2">
              <a:extLst>
                <a:ext uri="{FF2B5EF4-FFF2-40B4-BE49-F238E27FC236}">
                  <a16:creationId xmlns:a16="http://schemas.microsoft.com/office/drawing/2014/main" id="{12146FB0-EB53-4D02-AFC6-0BC0022AC4A3}"/>
                </a:ext>
              </a:extLst>
            </p:cNvPr>
            <p:cNvGrpSpPr/>
            <p:nvPr/>
          </p:nvGrpSpPr>
          <p:grpSpPr>
            <a:xfrm>
              <a:off x="8130702" y="2448666"/>
              <a:ext cx="970283" cy="4322426"/>
              <a:chOff x="8130702" y="2448666"/>
              <a:chExt cx="970283" cy="4322426"/>
            </a:xfrm>
          </p:grpSpPr>
          <p:pic>
            <p:nvPicPr>
              <p:cNvPr id="121" name="图片 120">
                <a:extLst>
                  <a:ext uri="{FF2B5EF4-FFF2-40B4-BE49-F238E27FC236}">
                    <a16:creationId xmlns:a16="http://schemas.microsoft.com/office/drawing/2014/main" id="{54294355-EC13-4A8D-8F63-D4919530D129}"/>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8364060" y="2448666"/>
                <a:ext cx="607771" cy="620686"/>
              </a:xfrm>
              <a:prstGeom prst="rect">
                <a:avLst/>
              </a:prstGeom>
            </p:spPr>
          </p:pic>
          <p:sp>
            <p:nvSpPr>
              <p:cNvPr id="122" name="文本框 121">
                <a:extLst>
                  <a:ext uri="{FF2B5EF4-FFF2-40B4-BE49-F238E27FC236}">
                    <a16:creationId xmlns:a16="http://schemas.microsoft.com/office/drawing/2014/main" id="{BFB50512-1220-45B1-B6BF-E51C1BDD8B67}"/>
                  </a:ext>
                </a:extLst>
              </p:cNvPr>
              <p:cNvSpPr txBox="1"/>
              <p:nvPr/>
            </p:nvSpPr>
            <p:spPr>
              <a:xfrm>
                <a:off x="8130702" y="2890983"/>
                <a:ext cx="615874" cy="1477328"/>
              </a:xfrm>
              <a:prstGeom prst="rect">
                <a:avLst/>
              </a:prstGeom>
              <a:noFill/>
            </p:spPr>
            <p:txBody>
              <a:bodyPr wrap="none" rtlCol="0">
                <a:spAutoFit/>
              </a:bodyPr>
              <a:lstStyle/>
              <a:p>
                <a:r>
                  <a:rPr lang="en-US" altLang="zh-CN" dirty="0" err="1">
                    <a:solidFill>
                      <a:srgbClr val="FF0000"/>
                    </a:solidFill>
                  </a:rPr>
                  <a:t>TMo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TMn</a:t>
                </a:r>
                <a:endParaRPr lang="en-US" altLang="zh-CN" dirty="0">
                  <a:solidFill>
                    <a:srgbClr val="FF0000"/>
                  </a:solidFill>
                </a:endParaRPr>
              </a:p>
            </p:txBody>
          </p:sp>
          <p:pic>
            <p:nvPicPr>
              <p:cNvPr id="123" name="图片 122">
                <a:extLst>
                  <a:ext uri="{FF2B5EF4-FFF2-40B4-BE49-F238E27FC236}">
                    <a16:creationId xmlns:a16="http://schemas.microsoft.com/office/drawing/2014/main" id="{E736CA8D-42CD-4E57-AACB-010768191EEB}"/>
                  </a:ext>
                </a:extLst>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2336" t="40812" r="13482" b="42340"/>
              <a:stretch/>
            </p:blipFill>
            <p:spPr>
              <a:xfrm>
                <a:off x="8370728" y="3477652"/>
                <a:ext cx="568701" cy="379991"/>
              </a:xfrm>
              <a:prstGeom prst="rect">
                <a:avLst/>
              </a:prstGeom>
            </p:spPr>
          </p:pic>
          <p:pic>
            <p:nvPicPr>
              <p:cNvPr id="124" name="Picture 4">
                <a:extLst>
                  <a:ext uri="{FF2B5EF4-FFF2-40B4-BE49-F238E27FC236}">
                    <a16:creationId xmlns:a16="http://schemas.microsoft.com/office/drawing/2014/main" id="{9A82D5B9-12CB-41EB-8289-1A5C3E72F023}"/>
                  </a:ext>
                </a:extLst>
              </p:cNvPr>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8227283" y="3872916"/>
                <a:ext cx="855589" cy="173902"/>
              </a:xfrm>
              <a:prstGeom prst="rect">
                <a:avLst/>
              </a:prstGeom>
              <a:noFill/>
              <a:extLst>
                <a:ext uri="{909E8E84-426E-40DD-AFC4-6F175D3DCCD1}">
                  <a14:hiddenFill xmlns:a14="http://schemas.microsoft.com/office/drawing/2010/main">
                    <a:solidFill>
                      <a:srgbClr val="FFFFFF"/>
                    </a:solidFill>
                  </a14:hiddenFill>
                </a:ext>
              </a:extLst>
            </p:spPr>
          </p:pic>
          <p:sp>
            <p:nvSpPr>
              <p:cNvPr id="127" name="矩形 126">
                <a:extLst>
                  <a:ext uri="{FF2B5EF4-FFF2-40B4-BE49-F238E27FC236}">
                    <a16:creationId xmlns:a16="http://schemas.microsoft.com/office/drawing/2014/main" id="{A45E9FEA-B154-4A5B-9905-AEB152878F46}"/>
                  </a:ext>
                </a:extLst>
              </p:cNvPr>
              <p:cNvSpPr/>
              <p:nvPr/>
            </p:nvSpPr>
            <p:spPr>
              <a:xfrm>
                <a:off x="8209169" y="4660967"/>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128" name="图片 127">
                <a:extLst>
                  <a:ext uri="{FF2B5EF4-FFF2-40B4-BE49-F238E27FC236}">
                    <a16:creationId xmlns:a16="http://schemas.microsoft.com/office/drawing/2014/main" id="{0A79E19A-E7A0-47F5-BF76-51F8558544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8438639" y="4944437"/>
                <a:ext cx="442968" cy="525655"/>
              </a:xfrm>
              <a:prstGeom prst="rect">
                <a:avLst/>
              </a:prstGeom>
            </p:spPr>
          </p:pic>
          <p:pic>
            <p:nvPicPr>
              <p:cNvPr id="129" name="Picture 2">
                <a:extLst>
                  <a:ext uri="{FF2B5EF4-FFF2-40B4-BE49-F238E27FC236}">
                    <a16:creationId xmlns:a16="http://schemas.microsoft.com/office/drawing/2014/main" id="{39B85F29-2121-4489-8234-52D89DAD9B82}"/>
                  </a:ext>
                </a:extLst>
              </p:cNvPr>
              <p:cNvPicPr>
                <a:picLocks noChangeAspect="1" noChangeArrowheads="1"/>
              </p:cNvPicPr>
              <p:nvPr/>
            </p:nvPicPr>
            <p:blipFill rotWithShape="1">
              <a:blip r:embed="rId27" cstate="print">
                <a:extLst>
                  <a:ext uri="{BEBA8EAE-BF5A-486C-A8C5-ECC9F3942E4B}">
                    <a14:imgProps xmlns:a14="http://schemas.microsoft.com/office/drawing/2010/main">
                      <a14:imgLayer r:embed="rId28">
                        <a14:imgEffect>
                          <a14:backgroundRemoval t="10000" b="90000" l="10000" r="90000">
                            <a14:foregroundMark x1="25903" y1="17199" x2="25903" y2="17199"/>
                            <a14:foregroundMark x1="60440" y1="20396" x2="60440" y2="20396"/>
                            <a14:foregroundMark x1="69231" y1="58447" x2="69231" y2="58447"/>
                            <a14:foregroundMark x1="85606" y1="37500" x2="85606" y2="37500"/>
                            <a14:foregroundMark x1="57576" y1="37500" x2="57576" y2="37500"/>
                            <a14:foregroundMark x1="57576" y1="43382" x2="57576" y2="43382"/>
                          </a14:backgroundRemoval>
                        </a14:imgEffect>
                      </a14:imgLayer>
                    </a14:imgProps>
                  </a:ext>
                  <a:ext uri="{28A0092B-C50C-407E-A947-70E740481C1C}">
                    <a14:useLocalDpi xmlns:a14="http://schemas.microsoft.com/office/drawing/2010/main" val="0"/>
                  </a:ext>
                </a:extLst>
              </a:blip>
              <a:srcRect l="47684" t="9664"/>
              <a:stretch/>
            </p:blipFill>
            <p:spPr bwMode="auto">
              <a:xfrm>
                <a:off x="8555478" y="5881598"/>
                <a:ext cx="287299" cy="511660"/>
              </a:xfrm>
              <a:prstGeom prst="rect">
                <a:avLst/>
              </a:prstGeom>
              <a:noFill/>
              <a:extLst>
                <a:ext uri="{909E8E84-426E-40DD-AFC4-6F175D3DCCD1}">
                  <a14:hiddenFill xmlns:a14="http://schemas.microsoft.com/office/drawing/2010/main">
                    <a:solidFill>
                      <a:srgbClr val="FFFFFF"/>
                    </a:solidFill>
                  </a14:hiddenFill>
                </a:ext>
              </a:extLst>
            </p:spPr>
          </p:pic>
          <p:pic>
            <p:nvPicPr>
              <p:cNvPr id="130" name="图片 129">
                <a:extLst>
                  <a:ext uri="{FF2B5EF4-FFF2-40B4-BE49-F238E27FC236}">
                    <a16:creationId xmlns:a16="http://schemas.microsoft.com/office/drawing/2014/main" id="{0692B1FD-AB6D-484E-84B2-AC9C4DBB17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8388518" y="6096231"/>
                <a:ext cx="576487" cy="519968"/>
              </a:xfrm>
              <a:prstGeom prst="rect">
                <a:avLst/>
              </a:prstGeom>
            </p:spPr>
          </p:pic>
          <p:sp>
            <p:nvSpPr>
              <p:cNvPr id="131" name="文本框 130">
                <a:extLst>
                  <a:ext uri="{FF2B5EF4-FFF2-40B4-BE49-F238E27FC236}">
                    <a16:creationId xmlns:a16="http://schemas.microsoft.com/office/drawing/2014/main" id="{D53C1E3E-39A1-4A53-8F00-AC5A5B407F0D}"/>
                  </a:ext>
                </a:extLst>
              </p:cNvPr>
              <p:cNvSpPr txBox="1"/>
              <p:nvPr/>
            </p:nvSpPr>
            <p:spPr>
              <a:xfrm>
                <a:off x="8192895" y="5293764"/>
                <a:ext cx="538994" cy="1477328"/>
              </a:xfrm>
              <a:prstGeom prst="rect">
                <a:avLst/>
              </a:prstGeom>
              <a:noFill/>
            </p:spPr>
            <p:txBody>
              <a:bodyPr wrap="none" rtlCol="0">
                <a:spAutoFit/>
              </a:bodyPr>
              <a:lstStyle/>
              <a:p>
                <a:r>
                  <a:rPr lang="en-US" altLang="zh-CN" dirty="0" err="1">
                    <a:solidFill>
                      <a:srgbClr val="FF0000"/>
                    </a:solidFill>
                  </a:rPr>
                  <a:t>TRo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TRn</a:t>
                </a:r>
                <a:endParaRPr lang="en-US" altLang="zh-CN" dirty="0">
                  <a:solidFill>
                    <a:srgbClr val="FF0000"/>
                  </a:solidFill>
                </a:endParaRPr>
              </a:p>
            </p:txBody>
          </p:sp>
        </p:grpSp>
      </p:grpSp>
    </p:spTree>
    <p:extLst>
      <p:ext uri="{BB962C8B-B14F-4D97-AF65-F5344CB8AC3E}">
        <p14:creationId xmlns:p14="http://schemas.microsoft.com/office/powerpoint/2010/main" val="14230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p:nvPr/>
        </p:nvSpPr>
        <p:spPr>
          <a:xfrm>
            <a:off x="502526" y="1193711"/>
            <a:ext cx="7886700" cy="596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b="1" dirty="0">
                <a:solidFill>
                  <a:srgbClr val="C00000"/>
                </a:solidFill>
                <a:latin typeface="DengXian" panose="02010600030101010101" pitchFamily="2" charset="-122"/>
                <a:ea typeface="SimHei" panose="02010609060101010101" pitchFamily="49" charset="-122"/>
              </a:rPr>
              <a:t> 数据分析</a:t>
            </a:r>
            <a:r>
              <a:rPr lang="zh-CN" altLang="en-US" b="1" dirty="0">
                <a:latin typeface="DengXian" panose="02010600030101010101" pitchFamily="2" charset="-122"/>
                <a:ea typeface="DengXian" panose="02010600030101010101" pitchFamily="2" charset="-122"/>
              </a:rPr>
              <a:t> </a:t>
            </a:r>
            <a:endParaRPr lang="en-US" altLang="zh-CN" b="1" dirty="0">
              <a:latin typeface="DengXian" panose="02010600030101010101" pitchFamily="2" charset="-122"/>
              <a:ea typeface="DengXian" panose="02010600030101010101" pitchFamily="2" charset="-122"/>
            </a:endParaRPr>
          </a:p>
        </p:txBody>
      </p:sp>
      <p:sp>
        <p:nvSpPr>
          <p:cNvPr id="96" name="标题 1">
            <a:extLst>
              <a:ext uri="{FF2B5EF4-FFF2-40B4-BE49-F238E27FC236}">
                <a16:creationId xmlns:a16="http://schemas.microsoft.com/office/drawing/2014/main" id="{F0EA7950-1FD3-4242-96B3-CCBEEFE5218C}"/>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方法</a:t>
            </a:r>
          </a:p>
        </p:txBody>
      </p:sp>
      <p:grpSp>
        <p:nvGrpSpPr>
          <p:cNvPr id="2" name="组合 1">
            <a:extLst>
              <a:ext uri="{FF2B5EF4-FFF2-40B4-BE49-F238E27FC236}">
                <a16:creationId xmlns:a16="http://schemas.microsoft.com/office/drawing/2014/main" id="{BFCAD999-49FD-425C-A2A9-4137A514D0E1}"/>
              </a:ext>
            </a:extLst>
          </p:cNvPr>
          <p:cNvGrpSpPr/>
          <p:nvPr/>
        </p:nvGrpSpPr>
        <p:grpSpPr>
          <a:xfrm>
            <a:off x="579905" y="4557486"/>
            <a:ext cx="7681212" cy="2083278"/>
            <a:chOff x="609668" y="1901397"/>
            <a:chExt cx="8216521" cy="4795679"/>
          </a:xfrm>
        </p:grpSpPr>
        <p:sp>
          <p:nvSpPr>
            <p:cNvPr id="44" name="矩形: 圆角 43">
              <a:extLst>
                <a:ext uri="{FF2B5EF4-FFF2-40B4-BE49-F238E27FC236}">
                  <a16:creationId xmlns:a16="http://schemas.microsoft.com/office/drawing/2014/main" id="{9FB49929-E4D4-4DDF-BEA8-4E656D5B29E1}"/>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id="{B952E29A-4CCE-46BA-A9D9-3A683A7DC47A}"/>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9C15AE0-024D-4666-BCA3-75478A80DB27}"/>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3" name="矩形 102">
              <a:extLst>
                <a:ext uri="{FF2B5EF4-FFF2-40B4-BE49-F238E27FC236}">
                  <a16:creationId xmlns:a16="http://schemas.microsoft.com/office/drawing/2014/main" id="{15EC1565-1C74-459F-A18E-BB75EFF9A7B5}"/>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7" name="矩形 96">
              <a:extLst>
                <a:ext uri="{FF2B5EF4-FFF2-40B4-BE49-F238E27FC236}">
                  <a16:creationId xmlns:a16="http://schemas.microsoft.com/office/drawing/2014/main" id="{1659B8BB-682A-4048-B5D3-DF5EE9449FF2}"/>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8" name="矩形 117">
              <a:extLst>
                <a:ext uri="{FF2B5EF4-FFF2-40B4-BE49-F238E27FC236}">
                  <a16:creationId xmlns:a16="http://schemas.microsoft.com/office/drawing/2014/main" id="{28715851-CA1E-4D4B-8E5B-472ADDA21052}"/>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 name="图片 5">
              <a:extLst>
                <a:ext uri="{FF2B5EF4-FFF2-40B4-BE49-F238E27FC236}">
                  <a16:creationId xmlns:a16="http://schemas.microsoft.com/office/drawing/2014/main" id="{E9A23D9F-7212-4E71-BE88-6A5C273EAE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1765733" y="2737605"/>
              <a:ext cx="971429" cy="1209308"/>
            </a:xfrm>
            <a:prstGeom prst="rect">
              <a:avLst/>
            </a:prstGeom>
          </p:spPr>
        </p:pic>
        <p:pic>
          <p:nvPicPr>
            <p:cNvPr id="14" name="图片 13">
              <a:extLst>
                <a:ext uri="{FF2B5EF4-FFF2-40B4-BE49-F238E27FC236}">
                  <a16:creationId xmlns:a16="http://schemas.microsoft.com/office/drawing/2014/main" id="{AEB37055-076E-4B24-92DB-0A700FC61B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4556534" y="2909900"/>
              <a:ext cx="608362" cy="996390"/>
            </a:xfrm>
            <a:prstGeom prst="rect">
              <a:avLst/>
            </a:prstGeom>
          </p:spPr>
        </p:pic>
        <p:pic>
          <p:nvPicPr>
            <p:cNvPr id="3074" name="Picture 2">
              <a:extLst>
                <a:ext uri="{FF2B5EF4-FFF2-40B4-BE49-F238E27FC236}">
                  <a16:creationId xmlns:a16="http://schemas.microsoft.com/office/drawing/2014/main" id="{F26CB11A-E677-43CA-9992-131D3E8457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a:stretch>
              <a:fillRect/>
            </a:stretch>
          </p:blipFill>
          <p:spPr bwMode="auto">
            <a:xfrm>
              <a:off x="1918448" y="4466904"/>
              <a:ext cx="550912" cy="146520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E1D91F-2534-4B8F-B4EB-36D66041F381}"/>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l="47684" t="9664"/>
            <a:stretch/>
          </p:blipFill>
          <p:spPr bwMode="auto">
            <a:xfrm>
              <a:off x="4620476" y="5148970"/>
              <a:ext cx="386716" cy="950558"/>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40">
              <a:extLst>
                <a:ext uri="{FF2B5EF4-FFF2-40B4-BE49-F238E27FC236}">
                  <a16:creationId xmlns:a16="http://schemas.microsoft.com/office/drawing/2014/main" id="{B961F21C-15FE-42A1-B770-7FCEF3B6CAF0}"/>
                </a:ext>
              </a:extLst>
            </p:cNvPr>
            <p:cNvSpPr txBox="1"/>
            <p:nvPr/>
          </p:nvSpPr>
          <p:spPr>
            <a:xfrm flipH="1">
              <a:off x="609668" y="2397246"/>
              <a:ext cx="328045" cy="393214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机械型学习组</a:t>
              </a:r>
            </a:p>
          </p:txBody>
        </p:sp>
        <p:sp>
          <p:nvSpPr>
            <p:cNvPr id="51" name="矩形 50">
              <a:extLst>
                <a:ext uri="{FF2B5EF4-FFF2-40B4-BE49-F238E27FC236}">
                  <a16:creationId xmlns:a16="http://schemas.microsoft.com/office/drawing/2014/main" id="{990B00B7-714A-4ECE-ACAD-E804FECFFC18}"/>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6" name="矩形 55">
              <a:extLst>
                <a:ext uri="{FF2B5EF4-FFF2-40B4-BE49-F238E27FC236}">
                  <a16:creationId xmlns:a16="http://schemas.microsoft.com/office/drawing/2014/main" id="{49C18E28-9285-44CC-9547-518A3A5125A3}"/>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22" name="图片 21">
              <a:extLst>
                <a:ext uri="{FF2B5EF4-FFF2-40B4-BE49-F238E27FC236}">
                  <a16:creationId xmlns:a16="http://schemas.microsoft.com/office/drawing/2014/main" id="{8B403D06-751D-454D-8C52-4FA0E1E4E261}"/>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1975" y1="24419" x2="41975" y2="24419"/>
                          <a14:foregroundMark x1="34568" y1="27907" x2="34568" y2="27907"/>
                          <a14:foregroundMark x1="24691" y1="29070" x2="24691" y2="29070"/>
                          <a14:foregroundMark x1="33333" y1="36047" x2="33333" y2="36047"/>
                          <a14:foregroundMark x1="37037" y1="54651" x2="37037" y2="54651"/>
                          <a14:foregroundMark x1="80247" y1="55814" x2="80247" y2="55814"/>
                          <a14:foregroundMark x1="79012" y1="52326" x2="79012" y2="52326"/>
                          <a14:foregroundMark x1="79012" y1="51163" x2="79012" y2="51163"/>
                        </a14:backgroundRemoval>
                      </a14:imgEffect>
                    </a14:imgLayer>
                  </a14:imgProps>
                </a:ext>
              </a:extLst>
            </a:blip>
            <a:stretch>
              <a:fillRect/>
            </a:stretch>
          </p:blipFill>
          <p:spPr>
            <a:xfrm>
              <a:off x="7033436" y="5031921"/>
              <a:ext cx="771429" cy="1130442"/>
            </a:xfrm>
            <a:prstGeom prst="rect">
              <a:avLst/>
            </a:prstGeom>
          </p:spPr>
        </p:pic>
        <p:pic>
          <p:nvPicPr>
            <p:cNvPr id="26" name="图片 25">
              <a:extLst>
                <a:ext uri="{FF2B5EF4-FFF2-40B4-BE49-F238E27FC236}">
                  <a16:creationId xmlns:a16="http://schemas.microsoft.com/office/drawing/2014/main" id="{ABB9DBCE-6766-4EAF-9365-17D10E95CF32}"/>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091" b="90909" l="9890" r="89011">
                          <a14:foregroundMark x1="51648" y1="18182" x2="51648" y2="18182"/>
                          <a14:foregroundMark x1="30769" y1="37374" x2="30769" y2="37374"/>
                          <a14:foregroundMark x1="39560" y1="41414" x2="39560" y2="41414"/>
                          <a14:foregroundMark x1="31868" y1="69697" x2="31868" y2="69697"/>
                          <a14:foregroundMark x1="50549" y1="62626" x2="50549" y2="62626"/>
                          <a14:foregroundMark x1="56044" y1="68687" x2="56044" y2="68687"/>
                          <a14:foregroundMark x1="54945" y1="77778" x2="54945" y2="77778"/>
                          <a14:foregroundMark x1="46154" y1="87879" x2="46154" y2="87879"/>
                          <a14:foregroundMark x1="43956" y1="90909" x2="43956" y2="90909"/>
                          <a14:foregroundMark x1="70330" y1="58586" x2="70330" y2="58586"/>
                          <a14:foregroundMark x1="59341" y1="31313" x2="59341" y2="31313"/>
                          <a14:foregroundMark x1="60440" y1="37374" x2="60440" y2="37374"/>
                          <a14:foregroundMark x1="65934" y1="35354" x2="65934" y2="35354"/>
                          <a14:foregroundMark x1="41758" y1="36364" x2="41758" y2="36364"/>
                          <a14:backgroundMark x1="56044" y1="73737" x2="56044" y2="73737"/>
                          <a14:backgroundMark x1="64835" y1="27273" x2="64835" y2="27273"/>
                          <a14:backgroundMark x1="47253" y1="35354" x2="47253" y2="35354"/>
                          <a14:backgroundMark x1="61538" y1="34343" x2="61538" y2="34343"/>
                        </a14:backgroundRemoval>
                      </a14:imgEffect>
                    </a14:imgLayer>
                  </a14:imgProps>
                </a:ext>
              </a:extLst>
            </a:blip>
            <a:stretch>
              <a:fillRect/>
            </a:stretch>
          </p:blipFill>
          <p:spPr>
            <a:xfrm>
              <a:off x="7172441" y="2817357"/>
              <a:ext cx="632424" cy="949599"/>
            </a:xfrm>
            <a:prstGeom prst="rect">
              <a:avLst/>
            </a:prstGeom>
          </p:spPr>
        </p:pic>
      </p:grpSp>
      <p:grpSp>
        <p:nvGrpSpPr>
          <p:cNvPr id="69" name="组合 68">
            <a:extLst>
              <a:ext uri="{FF2B5EF4-FFF2-40B4-BE49-F238E27FC236}">
                <a16:creationId xmlns:a16="http://schemas.microsoft.com/office/drawing/2014/main" id="{F5E6EB54-FF71-4C53-ABDE-E8497F427795}"/>
              </a:ext>
            </a:extLst>
          </p:cNvPr>
          <p:cNvGrpSpPr/>
          <p:nvPr/>
        </p:nvGrpSpPr>
        <p:grpSpPr>
          <a:xfrm>
            <a:off x="558008" y="2167567"/>
            <a:ext cx="7681212" cy="2083278"/>
            <a:chOff x="609668" y="1901397"/>
            <a:chExt cx="8216521" cy="4795679"/>
          </a:xfrm>
        </p:grpSpPr>
        <p:sp>
          <p:nvSpPr>
            <p:cNvPr id="70" name="矩形: 圆角 69">
              <a:extLst>
                <a:ext uri="{FF2B5EF4-FFF2-40B4-BE49-F238E27FC236}">
                  <a16:creationId xmlns:a16="http://schemas.microsoft.com/office/drawing/2014/main" id="{CFD60E80-DD80-4B43-9196-3BEDF24D1ACF}"/>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1" name="矩形: 圆角 70">
              <a:extLst>
                <a:ext uri="{FF2B5EF4-FFF2-40B4-BE49-F238E27FC236}">
                  <a16:creationId xmlns:a16="http://schemas.microsoft.com/office/drawing/2014/main" id="{99E96A6A-678E-4681-89F2-C8A10648C8CE}"/>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442B0FEF-10AC-4D64-A2B8-29BF3FF83249}"/>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3" name="矩形 72">
              <a:extLst>
                <a:ext uri="{FF2B5EF4-FFF2-40B4-BE49-F238E27FC236}">
                  <a16:creationId xmlns:a16="http://schemas.microsoft.com/office/drawing/2014/main" id="{CC3C3F55-4070-4144-AE93-D3A3155454D6}"/>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4" name="矩形 73">
              <a:extLst>
                <a:ext uri="{FF2B5EF4-FFF2-40B4-BE49-F238E27FC236}">
                  <a16:creationId xmlns:a16="http://schemas.microsoft.com/office/drawing/2014/main" id="{0077B7A0-54F2-48D5-92FC-5FBD431E68B8}"/>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5" name="矩形 74">
              <a:extLst>
                <a:ext uri="{FF2B5EF4-FFF2-40B4-BE49-F238E27FC236}">
                  <a16:creationId xmlns:a16="http://schemas.microsoft.com/office/drawing/2014/main" id="{A20F69EC-05CE-4CAE-9E0B-58D93582D275}"/>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文本框 79">
              <a:extLst>
                <a:ext uri="{FF2B5EF4-FFF2-40B4-BE49-F238E27FC236}">
                  <a16:creationId xmlns:a16="http://schemas.microsoft.com/office/drawing/2014/main" id="{5B19F26B-C4F1-4EA4-99B0-2D833A0CA156}"/>
                </a:ext>
              </a:extLst>
            </p:cNvPr>
            <p:cNvSpPr txBox="1"/>
            <p:nvPr/>
          </p:nvSpPr>
          <p:spPr>
            <a:xfrm flipH="1">
              <a:off x="609668" y="2397246"/>
              <a:ext cx="328045" cy="393214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理解型学习组</a:t>
              </a:r>
            </a:p>
          </p:txBody>
        </p:sp>
        <p:sp>
          <p:nvSpPr>
            <p:cNvPr id="81" name="矩形 80">
              <a:extLst>
                <a:ext uri="{FF2B5EF4-FFF2-40B4-BE49-F238E27FC236}">
                  <a16:creationId xmlns:a16="http://schemas.microsoft.com/office/drawing/2014/main" id="{C2244D3C-125F-401A-BA35-98EA4D7BFFA9}"/>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2" name="矩形 81">
              <a:extLst>
                <a:ext uri="{FF2B5EF4-FFF2-40B4-BE49-F238E27FC236}">
                  <a16:creationId xmlns:a16="http://schemas.microsoft.com/office/drawing/2014/main" id="{ADD0C14D-2F1B-4DF6-BA43-7B43CA71C230}"/>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pic>
        <p:nvPicPr>
          <p:cNvPr id="88" name="图片 87">
            <a:extLst>
              <a:ext uri="{FF2B5EF4-FFF2-40B4-BE49-F238E27FC236}">
                <a16:creationId xmlns:a16="http://schemas.microsoft.com/office/drawing/2014/main" id="{57CC52A9-44FB-4BCC-B1B1-3EFABED98F11}"/>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1647621" y="2415069"/>
            <a:ext cx="703022" cy="696797"/>
          </a:xfrm>
          <a:prstGeom prst="rect">
            <a:avLst/>
          </a:prstGeom>
        </p:spPr>
      </p:pic>
      <p:pic>
        <p:nvPicPr>
          <p:cNvPr id="90" name="图片 89">
            <a:extLst>
              <a:ext uri="{FF2B5EF4-FFF2-40B4-BE49-F238E27FC236}">
                <a16:creationId xmlns:a16="http://schemas.microsoft.com/office/drawing/2014/main" id="{E8DDB171-4E4A-41A0-B511-5BDC0F1C92F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3970015" y="2451217"/>
            <a:ext cx="703022" cy="696797"/>
          </a:xfrm>
          <a:prstGeom prst="rect">
            <a:avLst/>
          </a:prstGeom>
        </p:spPr>
      </p:pic>
      <p:pic>
        <p:nvPicPr>
          <p:cNvPr id="91" name="图片 90">
            <a:extLst>
              <a:ext uri="{FF2B5EF4-FFF2-40B4-BE49-F238E27FC236}">
                <a16:creationId xmlns:a16="http://schemas.microsoft.com/office/drawing/2014/main" id="{8363180D-CF62-4FFB-BB3D-CFCC94B2EAED}"/>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tretch>
            <a:fillRect/>
          </a:stretch>
        </p:blipFill>
        <p:spPr>
          <a:xfrm>
            <a:off x="1687294" y="3385973"/>
            <a:ext cx="622755" cy="749048"/>
          </a:xfrm>
          <a:prstGeom prst="rect">
            <a:avLst/>
          </a:prstGeom>
        </p:spPr>
      </p:pic>
      <p:pic>
        <p:nvPicPr>
          <p:cNvPr id="94" name="图片 93">
            <a:extLst>
              <a:ext uri="{FF2B5EF4-FFF2-40B4-BE49-F238E27FC236}">
                <a16:creationId xmlns:a16="http://schemas.microsoft.com/office/drawing/2014/main" id="{50CA2625-3043-42D3-BEF7-57F9BB12A1A6}"/>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rcRect l="19005" t="50416" r="49842" b="13183"/>
          <a:stretch/>
        </p:blipFill>
        <p:spPr>
          <a:xfrm>
            <a:off x="4130506" y="3429000"/>
            <a:ext cx="413111" cy="580592"/>
          </a:xfrm>
          <a:prstGeom prst="rect">
            <a:avLst/>
          </a:prstGeom>
        </p:spPr>
      </p:pic>
      <p:pic>
        <p:nvPicPr>
          <p:cNvPr id="100" name="图片 99">
            <a:extLst>
              <a:ext uri="{FF2B5EF4-FFF2-40B4-BE49-F238E27FC236}">
                <a16:creationId xmlns:a16="http://schemas.microsoft.com/office/drawing/2014/main" id="{35A9FC89-55AC-48C3-ABCF-684BF7A7F827}"/>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6540023" y="2472112"/>
            <a:ext cx="591775" cy="604350"/>
          </a:xfrm>
          <a:prstGeom prst="rect">
            <a:avLst/>
          </a:prstGeom>
        </p:spPr>
      </p:pic>
      <p:pic>
        <p:nvPicPr>
          <p:cNvPr id="101" name="图片 100">
            <a:extLst>
              <a:ext uri="{FF2B5EF4-FFF2-40B4-BE49-F238E27FC236}">
                <a16:creationId xmlns:a16="http://schemas.microsoft.com/office/drawing/2014/main" id="{57BC7074-27F7-4A49-86BD-5F7A13F67609}"/>
              </a:ext>
            </a:extLst>
          </p:cNvPr>
          <p:cNvPicPr>
            <a:picLocks noChangeAspect="1"/>
          </p:cNvPicPr>
          <p:nvPr/>
        </p:nvPicPr>
        <p:blipFill>
          <a:blip r:embed="rId21">
            <a:biLevel thresh="75000"/>
            <a:extLst>
              <a:ext uri="{BEBA8EAE-BF5A-486C-A8C5-ECC9F3942E4B}">
                <a14:imgProps xmlns:a14="http://schemas.microsoft.com/office/drawing/2010/main">
                  <a14:imgLayer r:embed="rId22">
                    <a14:imgEffect>
                      <a14:backgroundRemoval t="10000" b="90000" l="10000" r="90000"/>
                    </a14:imgEffect>
                  </a14:imgLayer>
                </a14:imgProps>
              </a:ext>
            </a:extLst>
          </a:blip>
          <a:stretch>
            <a:fillRect/>
          </a:stretch>
        </p:blipFill>
        <p:spPr>
          <a:xfrm>
            <a:off x="6629561" y="3460875"/>
            <a:ext cx="620233" cy="620233"/>
          </a:xfrm>
          <a:prstGeom prst="rect">
            <a:avLst/>
          </a:prstGeom>
        </p:spPr>
      </p:pic>
      <p:sp>
        <p:nvSpPr>
          <p:cNvPr id="102" name="文本框 101">
            <a:extLst>
              <a:ext uri="{FF2B5EF4-FFF2-40B4-BE49-F238E27FC236}">
                <a16:creationId xmlns:a16="http://schemas.microsoft.com/office/drawing/2014/main" id="{23E17E3A-BED2-46FF-907E-DDC94945A622}"/>
              </a:ext>
            </a:extLst>
          </p:cNvPr>
          <p:cNvSpPr txBox="1"/>
          <p:nvPr/>
        </p:nvSpPr>
        <p:spPr>
          <a:xfrm>
            <a:off x="1556500" y="1778604"/>
            <a:ext cx="1196974"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提先学会</a:t>
            </a:r>
          </a:p>
        </p:txBody>
      </p:sp>
      <p:sp>
        <p:nvSpPr>
          <p:cNvPr id="104" name="文本框 103">
            <a:extLst>
              <a:ext uri="{FF2B5EF4-FFF2-40B4-BE49-F238E27FC236}">
                <a16:creationId xmlns:a16="http://schemas.microsoft.com/office/drawing/2014/main" id="{73C6B6FB-F43F-4F49-8DE6-3F9806462073}"/>
              </a:ext>
            </a:extLst>
          </p:cNvPr>
          <p:cNvSpPr txBox="1"/>
          <p:nvPr/>
        </p:nvSpPr>
        <p:spPr>
          <a:xfrm>
            <a:off x="5096881" y="1747852"/>
            <a:ext cx="1618229"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核磁内现学</a:t>
            </a:r>
          </a:p>
        </p:txBody>
      </p:sp>
      <p:pic>
        <p:nvPicPr>
          <p:cNvPr id="106" name="Picture 4">
            <a:extLst>
              <a:ext uri="{FF2B5EF4-FFF2-40B4-BE49-F238E27FC236}">
                <a16:creationId xmlns:a16="http://schemas.microsoft.com/office/drawing/2014/main" id="{E8A9A535-6940-4A9C-B57D-541D673E93C7}"/>
              </a:ext>
            </a:extLst>
          </p:cNvPr>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3972524" y="3069113"/>
            <a:ext cx="833070" cy="169325"/>
          </a:xfrm>
          <a:prstGeom prst="rect">
            <a:avLst/>
          </a:prstGeom>
          <a:noFill/>
          <a:extLst>
            <a:ext uri="{909E8E84-426E-40DD-AFC4-6F175D3DCCD1}">
              <a14:hiddenFill xmlns:a14="http://schemas.microsoft.com/office/drawing/2010/main">
                <a:solidFill>
                  <a:srgbClr val="FFFFFF"/>
                </a:solidFill>
              </a14:hiddenFill>
            </a:ext>
          </a:extLst>
        </p:spPr>
      </p:pic>
      <p:sp>
        <p:nvSpPr>
          <p:cNvPr id="109" name="文本框 108">
            <a:extLst>
              <a:ext uri="{FF2B5EF4-FFF2-40B4-BE49-F238E27FC236}">
                <a16:creationId xmlns:a16="http://schemas.microsoft.com/office/drawing/2014/main" id="{AE85E8A7-1573-447D-A93D-34DFE227DBEE}"/>
              </a:ext>
            </a:extLst>
          </p:cNvPr>
          <p:cNvSpPr txBox="1"/>
          <p:nvPr/>
        </p:nvSpPr>
        <p:spPr>
          <a:xfrm>
            <a:off x="2330519" y="2612696"/>
            <a:ext cx="1045589" cy="1200329"/>
          </a:xfrm>
          <a:prstGeom prst="rect">
            <a:avLst/>
          </a:prstGeom>
          <a:noFill/>
        </p:spPr>
        <p:txBody>
          <a:bodyPr wrap="squar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endParaRPr lang="zh-CN" altLang="en-US" dirty="0">
              <a:solidFill>
                <a:srgbClr val="FF0000"/>
              </a:solidFill>
            </a:endParaRPr>
          </a:p>
        </p:txBody>
      </p:sp>
      <p:sp>
        <p:nvSpPr>
          <p:cNvPr id="110" name="文本框 109">
            <a:extLst>
              <a:ext uri="{FF2B5EF4-FFF2-40B4-BE49-F238E27FC236}">
                <a16:creationId xmlns:a16="http://schemas.microsoft.com/office/drawing/2014/main" id="{01A1A878-56EB-436E-B467-190261976F40}"/>
              </a:ext>
            </a:extLst>
          </p:cNvPr>
          <p:cNvSpPr txBox="1"/>
          <p:nvPr/>
        </p:nvSpPr>
        <p:spPr>
          <a:xfrm>
            <a:off x="4710834" y="2612697"/>
            <a:ext cx="560108" cy="1477328"/>
          </a:xfrm>
          <a:prstGeom prst="rect">
            <a:avLst/>
          </a:prstGeom>
          <a:noFill/>
        </p:spPr>
        <p:txBody>
          <a:bodyPr wrap="squar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p>
        </p:txBody>
      </p:sp>
      <p:sp>
        <p:nvSpPr>
          <p:cNvPr id="111" name="文本框 110">
            <a:extLst>
              <a:ext uri="{FF2B5EF4-FFF2-40B4-BE49-F238E27FC236}">
                <a16:creationId xmlns:a16="http://schemas.microsoft.com/office/drawing/2014/main" id="{0AD93082-687E-42B0-B2B1-77CEC6800C5D}"/>
              </a:ext>
            </a:extLst>
          </p:cNvPr>
          <p:cNvSpPr txBox="1"/>
          <p:nvPr/>
        </p:nvSpPr>
        <p:spPr>
          <a:xfrm>
            <a:off x="7180086" y="2612696"/>
            <a:ext cx="716225" cy="1200329"/>
          </a:xfrm>
          <a:prstGeom prst="rect">
            <a:avLst/>
          </a:prstGeom>
          <a:noFill/>
        </p:spPr>
        <p:txBody>
          <a:bodyPr wrap="square" rtlCol="0">
            <a:spAutoFit/>
          </a:bodyPr>
          <a:lstStyle/>
          <a:p>
            <a:r>
              <a:rPr lang="en-US" altLang="zh-CN" dirty="0">
                <a:solidFill>
                  <a:srgbClr val="FF0000"/>
                </a:solidFill>
              </a:rPr>
              <a:t>Mc+</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Md</a:t>
            </a:r>
          </a:p>
        </p:txBody>
      </p:sp>
      <p:sp>
        <p:nvSpPr>
          <p:cNvPr id="112" name="文本框 111">
            <a:extLst>
              <a:ext uri="{FF2B5EF4-FFF2-40B4-BE49-F238E27FC236}">
                <a16:creationId xmlns:a16="http://schemas.microsoft.com/office/drawing/2014/main" id="{5912D987-E163-493D-93E5-6B8AC620AD3E}"/>
              </a:ext>
            </a:extLst>
          </p:cNvPr>
          <p:cNvSpPr txBox="1"/>
          <p:nvPr/>
        </p:nvSpPr>
        <p:spPr>
          <a:xfrm>
            <a:off x="2373358" y="4996307"/>
            <a:ext cx="503979" cy="1477328"/>
          </a:xfrm>
          <a:prstGeom prst="rect">
            <a:avLst/>
          </a:prstGeom>
          <a:noFill/>
        </p:spPr>
        <p:txBody>
          <a:bodyPr wrap="squar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endParaRPr lang="zh-CN" altLang="en-US" dirty="0">
              <a:solidFill>
                <a:srgbClr val="FF0000"/>
              </a:solidFill>
            </a:endParaRPr>
          </a:p>
        </p:txBody>
      </p:sp>
      <p:sp>
        <p:nvSpPr>
          <p:cNvPr id="113" name="文本框 112">
            <a:extLst>
              <a:ext uri="{FF2B5EF4-FFF2-40B4-BE49-F238E27FC236}">
                <a16:creationId xmlns:a16="http://schemas.microsoft.com/office/drawing/2014/main" id="{539D828C-CD0E-46B9-9427-35F5AF51D804}"/>
              </a:ext>
            </a:extLst>
          </p:cNvPr>
          <p:cNvSpPr txBox="1"/>
          <p:nvPr/>
        </p:nvSpPr>
        <p:spPr>
          <a:xfrm>
            <a:off x="4836678" y="5057625"/>
            <a:ext cx="715268" cy="1200329"/>
          </a:xfrm>
          <a:prstGeom prst="rect">
            <a:avLst/>
          </a:prstGeom>
          <a:noFill/>
        </p:spPr>
        <p:txBody>
          <a:bodyPr wrap="squar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p>
        </p:txBody>
      </p:sp>
      <p:sp>
        <p:nvSpPr>
          <p:cNvPr id="114" name="文本框 113">
            <a:extLst>
              <a:ext uri="{FF2B5EF4-FFF2-40B4-BE49-F238E27FC236}">
                <a16:creationId xmlns:a16="http://schemas.microsoft.com/office/drawing/2014/main" id="{8503FCE2-ACD1-4A0D-9E3D-89CA9B41026D}"/>
              </a:ext>
            </a:extLst>
          </p:cNvPr>
          <p:cNvSpPr txBox="1"/>
          <p:nvPr/>
        </p:nvSpPr>
        <p:spPr>
          <a:xfrm>
            <a:off x="7243613" y="5068002"/>
            <a:ext cx="842754" cy="1200329"/>
          </a:xfrm>
          <a:prstGeom prst="rect">
            <a:avLst/>
          </a:prstGeom>
          <a:noFill/>
        </p:spPr>
        <p:txBody>
          <a:bodyPr wrap="square" rtlCol="0">
            <a:spAutoFit/>
          </a:bodyPr>
          <a:lstStyle/>
          <a:p>
            <a:r>
              <a:rPr lang="en-US" altLang="zh-CN" dirty="0" err="1">
                <a:solidFill>
                  <a:srgbClr val="FF0000"/>
                </a:solidFill>
              </a:rPr>
              <a:t>Rc</a:t>
            </a:r>
            <a:r>
              <a:rPr lang="en-US" altLang="zh-CN" dirty="0">
                <a:solidFill>
                  <a:srgbClr val="FF0000"/>
                </a:solidFill>
              </a:rPr>
              <a:t>+</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Rd</a:t>
            </a:r>
          </a:p>
        </p:txBody>
      </p:sp>
      <p:grpSp>
        <p:nvGrpSpPr>
          <p:cNvPr id="63" name="组合 62">
            <a:extLst>
              <a:ext uri="{FF2B5EF4-FFF2-40B4-BE49-F238E27FC236}">
                <a16:creationId xmlns:a16="http://schemas.microsoft.com/office/drawing/2014/main" id="{E6555262-D6E4-454F-BAC2-8A31ABD13E4F}"/>
              </a:ext>
            </a:extLst>
          </p:cNvPr>
          <p:cNvGrpSpPr/>
          <p:nvPr/>
        </p:nvGrpSpPr>
        <p:grpSpPr>
          <a:xfrm>
            <a:off x="7882341" y="1698019"/>
            <a:ext cx="964952" cy="4940091"/>
            <a:chOff x="7886063" y="1697467"/>
            <a:chExt cx="1338828" cy="5073625"/>
          </a:xfrm>
        </p:grpSpPr>
        <p:sp>
          <p:nvSpPr>
            <p:cNvPr id="64" name="矩形 63">
              <a:extLst>
                <a:ext uri="{FF2B5EF4-FFF2-40B4-BE49-F238E27FC236}">
                  <a16:creationId xmlns:a16="http://schemas.microsoft.com/office/drawing/2014/main" id="{0E7754F1-DBE0-475F-916F-2D8EC0715B09}"/>
                </a:ext>
              </a:extLst>
            </p:cNvPr>
            <p:cNvSpPr/>
            <p:nvPr/>
          </p:nvSpPr>
          <p:spPr>
            <a:xfrm>
              <a:off x="8198461" y="2300514"/>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5" name="文本框 64">
              <a:extLst>
                <a:ext uri="{FF2B5EF4-FFF2-40B4-BE49-F238E27FC236}">
                  <a16:creationId xmlns:a16="http://schemas.microsoft.com/office/drawing/2014/main" id="{5A432E76-1BB7-46EE-AD8F-EDF7888A79D9}"/>
                </a:ext>
              </a:extLst>
            </p:cNvPr>
            <p:cNvSpPr txBox="1"/>
            <p:nvPr/>
          </p:nvSpPr>
          <p:spPr>
            <a:xfrm>
              <a:off x="7886063" y="1697467"/>
              <a:ext cx="133882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核磁内测试</a:t>
              </a:r>
            </a:p>
          </p:txBody>
        </p:sp>
        <p:grpSp>
          <p:nvGrpSpPr>
            <p:cNvPr id="66" name="组合 65">
              <a:extLst>
                <a:ext uri="{FF2B5EF4-FFF2-40B4-BE49-F238E27FC236}">
                  <a16:creationId xmlns:a16="http://schemas.microsoft.com/office/drawing/2014/main" id="{ABCD99E6-06FA-446D-9807-8DC908A11B52}"/>
                </a:ext>
              </a:extLst>
            </p:cNvPr>
            <p:cNvGrpSpPr/>
            <p:nvPr/>
          </p:nvGrpSpPr>
          <p:grpSpPr>
            <a:xfrm>
              <a:off x="8130702" y="2448666"/>
              <a:ext cx="970283" cy="4322426"/>
              <a:chOff x="8130702" y="2448666"/>
              <a:chExt cx="970283" cy="4322426"/>
            </a:xfrm>
          </p:grpSpPr>
          <p:pic>
            <p:nvPicPr>
              <p:cNvPr id="67" name="图片 66">
                <a:extLst>
                  <a:ext uri="{FF2B5EF4-FFF2-40B4-BE49-F238E27FC236}">
                    <a16:creationId xmlns:a16="http://schemas.microsoft.com/office/drawing/2014/main" id="{D5A06C92-9684-4677-B027-155CE2311AE9}"/>
                  </a:ext>
                </a:extLst>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8364060" y="2448666"/>
                <a:ext cx="607771" cy="620686"/>
              </a:xfrm>
              <a:prstGeom prst="rect">
                <a:avLst/>
              </a:prstGeom>
            </p:spPr>
          </p:pic>
          <p:sp>
            <p:nvSpPr>
              <p:cNvPr id="68" name="文本框 67">
                <a:extLst>
                  <a:ext uri="{FF2B5EF4-FFF2-40B4-BE49-F238E27FC236}">
                    <a16:creationId xmlns:a16="http://schemas.microsoft.com/office/drawing/2014/main" id="{5CC3E723-7DF7-448D-B728-298DCBEADCA6}"/>
                  </a:ext>
                </a:extLst>
              </p:cNvPr>
              <p:cNvSpPr txBox="1"/>
              <p:nvPr/>
            </p:nvSpPr>
            <p:spPr>
              <a:xfrm>
                <a:off x="8130702" y="2890983"/>
                <a:ext cx="615874" cy="1477328"/>
              </a:xfrm>
              <a:prstGeom prst="rect">
                <a:avLst/>
              </a:prstGeom>
              <a:noFill/>
            </p:spPr>
            <p:txBody>
              <a:bodyPr wrap="none" rtlCol="0">
                <a:spAutoFit/>
              </a:bodyPr>
              <a:lstStyle/>
              <a:p>
                <a:r>
                  <a:rPr lang="en-US" altLang="zh-CN" dirty="0" err="1">
                    <a:solidFill>
                      <a:srgbClr val="FF0000"/>
                    </a:solidFill>
                  </a:rPr>
                  <a:t>TMo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TMn</a:t>
                </a:r>
                <a:endParaRPr lang="en-US" altLang="zh-CN" dirty="0">
                  <a:solidFill>
                    <a:srgbClr val="FF0000"/>
                  </a:solidFill>
                </a:endParaRPr>
              </a:p>
            </p:txBody>
          </p:sp>
          <p:pic>
            <p:nvPicPr>
              <p:cNvPr id="76" name="图片 75">
                <a:extLst>
                  <a:ext uri="{FF2B5EF4-FFF2-40B4-BE49-F238E27FC236}">
                    <a16:creationId xmlns:a16="http://schemas.microsoft.com/office/drawing/2014/main" id="{888A1BD7-15D0-4321-9665-615D46A387B6}"/>
                  </a:ext>
                </a:extLst>
              </p:cNvPr>
              <p:cNvPicPr>
                <a:picLocks noChangeAspect="1"/>
              </p:cNvPicPr>
              <p:nvPr/>
            </p:nvPicPr>
            <p:blipFill rotWithShape="1">
              <a:blip r:embed="rId27" cstate="print">
                <a:extLst>
                  <a:ext uri="{BEBA8EAE-BF5A-486C-A8C5-ECC9F3942E4B}">
                    <a14:imgProps xmlns:a14="http://schemas.microsoft.com/office/drawing/2010/main">
                      <a14:imgLayer r:embed="rId28">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2336" t="40812" r="13482" b="42340"/>
              <a:stretch/>
            </p:blipFill>
            <p:spPr>
              <a:xfrm>
                <a:off x="8370728" y="3477652"/>
                <a:ext cx="568701" cy="379991"/>
              </a:xfrm>
              <a:prstGeom prst="rect">
                <a:avLst/>
              </a:prstGeom>
            </p:spPr>
          </p:pic>
          <p:pic>
            <p:nvPicPr>
              <p:cNvPr id="77" name="Picture 4">
                <a:extLst>
                  <a:ext uri="{FF2B5EF4-FFF2-40B4-BE49-F238E27FC236}">
                    <a16:creationId xmlns:a16="http://schemas.microsoft.com/office/drawing/2014/main" id="{8767C5BE-B93E-4225-B665-00DE3FDD8B26}"/>
                  </a:ext>
                </a:extLst>
              </p:cNvPr>
              <p:cNvPicPr>
                <a:picLocks noChangeAspect="1" noChangeArrowheads="1"/>
              </p:cNvPicPr>
              <p:nvPr/>
            </p:nvPicPr>
            <p:blipFill rotWithShape="1">
              <a:blip r:embed="rId29" cstate="print">
                <a:extLst>
                  <a:ext uri="{BEBA8EAE-BF5A-486C-A8C5-ECC9F3942E4B}">
                    <a14:imgProps xmlns:a14="http://schemas.microsoft.com/office/drawing/2010/main">
                      <a14:imgLayer r:embed="rId30">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8227283" y="3872916"/>
                <a:ext cx="855589" cy="173902"/>
              </a:xfrm>
              <a:prstGeom prst="rect">
                <a:avLst/>
              </a:prstGeom>
              <a:noFill/>
              <a:extLst>
                <a:ext uri="{909E8E84-426E-40DD-AFC4-6F175D3DCCD1}">
                  <a14:hiddenFill xmlns:a14="http://schemas.microsoft.com/office/drawing/2010/main">
                    <a:solidFill>
                      <a:srgbClr val="FFFFFF"/>
                    </a:solidFill>
                  </a14:hiddenFill>
                </a:ext>
              </a:extLst>
            </p:spPr>
          </p:pic>
          <p:sp>
            <p:nvSpPr>
              <p:cNvPr id="78" name="矩形 77">
                <a:extLst>
                  <a:ext uri="{FF2B5EF4-FFF2-40B4-BE49-F238E27FC236}">
                    <a16:creationId xmlns:a16="http://schemas.microsoft.com/office/drawing/2014/main" id="{6ACEBCEB-59B1-450C-A49E-05E95C31FBB4}"/>
                  </a:ext>
                </a:extLst>
              </p:cNvPr>
              <p:cNvSpPr/>
              <p:nvPr/>
            </p:nvSpPr>
            <p:spPr>
              <a:xfrm>
                <a:off x="8209169" y="4660967"/>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79" name="图片 78">
                <a:extLst>
                  <a:ext uri="{FF2B5EF4-FFF2-40B4-BE49-F238E27FC236}">
                    <a16:creationId xmlns:a16="http://schemas.microsoft.com/office/drawing/2014/main" id="{DA91DE5F-FD04-45E5-8D9E-300FFDD2B2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8438639" y="4944437"/>
                <a:ext cx="442968" cy="525655"/>
              </a:xfrm>
              <a:prstGeom prst="rect">
                <a:avLst/>
              </a:prstGeom>
            </p:spPr>
          </p:pic>
          <p:pic>
            <p:nvPicPr>
              <p:cNvPr id="83" name="Picture 2">
                <a:extLst>
                  <a:ext uri="{FF2B5EF4-FFF2-40B4-BE49-F238E27FC236}">
                    <a16:creationId xmlns:a16="http://schemas.microsoft.com/office/drawing/2014/main" id="{6D3F929E-6864-444E-ADAD-D539CB42AB0D}"/>
                  </a:ext>
                </a:extLst>
              </p:cNvPr>
              <p:cNvPicPr>
                <a:picLocks noChangeAspect="1" noChangeArrowheads="1"/>
              </p:cNvPicPr>
              <p:nvPr/>
            </p:nvPicPr>
            <p:blipFill rotWithShape="1">
              <a:blip r:embed="rId31" cstate="print">
                <a:extLst>
                  <a:ext uri="{BEBA8EAE-BF5A-486C-A8C5-ECC9F3942E4B}">
                    <a14:imgProps xmlns:a14="http://schemas.microsoft.com/office/drawing/2010/main">
                      <a14:imgLayer r:embed="rId32">
                        <a14:imgEffect>
                          <a14:backgroundRemoval t="10000" b="90000" l="10000" r="90000">
                            <a14:foregroundMark x1="25903" y1="17199" x2="25903" y2="17199"/>
                            <a14:foregroundMark x1="60440" y1="20396" x2="60440" y2="20396"/>
                            <a14:foregroundMark x1="69231" y1="58447" x2="69231" y2="58447"/>
                            <a14:foregroundMark x1="85606" y1="37500" x2="85606" y2="37500"/>
                            <a14:foregroundMark x1="57576" y1="37500" x2="57576" y2="37500"/>
                            <a14:foregroundMark x1="57576" y1="43382" x2="57576" y2="43382"/>
                          </a14:backgroundRemoval>
                        </a14:imgEffect>
                      </a14:imgLayer>
                    </a14:imgProps>
                  </a:ext>
                  <a:ext uri="{28A0092B-C50C-407E-A947-70E740481C1C}">
                    <a14:useLocalDpi xmlns:a14="http://schemas.microsoft.com/office/drawing/2010/main" val="0"/>
                  </a:ext>
                </a:extLst>
              </a:blip>
              <a:srcRect l="47684" t="9664"/>
              <a:stretch/>
            </p:blipFill>
            <p:spPr bwMode="auto">
              <a:xfrm>
                <a:off x="8555478" y="5881598"/>
                <a:ext cx="287299" cy="511660"/>
              </a:xfrm>
              <a:prstGeom prst="rect">
                <a:avLst/>
              </a:prstGeom>
              <a:noFill/>
              <a:extLst>
                <a:ext uri="{909E8E84-426E-40DD-AFC4-6F175D3DCCD1}">
                  <a14:hiddenFill xmlns:a14="http://schemas.microsoft.com/office/drawing/2010/main">
                    <a:solidFill>
                      <a:srgbClr val="FFFFFF"/>
                    </a:solidFill>
                  </a14:hiddenFill>
                </a:ext>
              </a:extLst>
            </p:spPr>
          </p:pic>
          <p:pic>
            <p:nvPicPr>
              <p:cNvPr id="84" name="图片 83">
                <a:extLst>
                  <a:ext uri="{FF2B5EF4-FFF2-40B4-BE49-F238E27FC236}">
                    <a16:creationId xmlns:a16="http://schemas.microsoft.com/office/drawing/2014/main" id="{29BD8C14-A71E-4FBF-9800-F13F261C2D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8388518" y="6096231"/>
                <a:ext cx="576487" cy="519968"/>
              </a:xfrm>
              <a:prstGeom prst="rect">
                <a:avLst/>
              </a:prstGeom>
            </p:spPr>
          </p:pic>
          <p:sp>
            <p:nvSpPr>
              <p:cNvPr id="85" name="文本框 84">
                <a:extLst>
                  <a:ext uri="{FF2B5EF4-FFF2-40B4-BE49-F238E27FC236}">
                    <a16:creationId xmlns:a16="http://schemas.microsoft.com/office/drawing/2014/main" id="{6EE0ACC2-2ED1-4C70-8520-4FA1A7C780C8}"/>
                  </a:ext>
                </a:extLst>
              </p:cNvPr>
              <p:cNvSpPr txBox="1"/>
              <p:nvPr/>
            </p:nvSpPr>
            <p:spPr>
              <a:xfrm>
                <a:off x="8192895" y="5293764"/>
                <a:ext cx="538994" cy="1477328"/>
              </a:xfrm>
              <a:prstGeom prst="rect">
                <a:avLst/>
              </a:prstGeom>
              <a:noFill/>
            </p:spPr>
            <p:txBody>
              <a:bodyPr wrap="none" rtlCol="0">
                <a:spAutoFit/>
              </a:bodyPr>
              <a:lstStyle/>
              <a:p>
                <a:r>
                  <a:rPr lang="en-US" altLang="zh-CN" dirty="0" err="1">
                    <a:solidFill>
                      <a:srgbClr val="FF0000"/>
                    </a:solidFill>
                  </a:rPr>
                  <a:t>TRo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TRn</a:t>
                </a:r>
                <a:endParaRPr lang="en-US" altLang="zh-CN" dirty="0">
                  <a:solidFill>
                    <a:srgbClr val="FF0000"/>
                  </a:solidFill>
                </a:endParaRPr>
              </a:p>
            </p:txBody>
          </p:sp>
        </p:grpSp>
      </p:grpSp>
      <p:sp>
        <p:nvSpPr>
          <p:cNvPr id="3" name="矩形 2">
            <a:extLst>
              <a:ext uri="{FF2B5EF4-FFF2-40B4-BE49-F238E27FC236}">
                <a16:creationId xmlns:a16="http://schemas.microsoft.com/office/drawing/2014/main" id="{3A382D5F-6D3E-4CBB-8F7F-8BFB0548F14E}"/>
              </a:ext>
            </a:extLst>
          </p:cNvPr>
          <p:cNvSpPr/>
          <p:nvPr/>
        </p:nvSpPr>
        <p:spPr>
          <a:xfrm>
            <a:off x="142417" y="1715677"/>
            <a:ext cx="3279616" cy="5011146"/>
          </a:xfrm>
          <a:prstGeom prst="rect">
            <a:avLst/>
          </a:prstGeom>
          <a:solidFill>
            <a:schemeClr val="bg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文本框 52">
            <a:extLst>
              <a:ext uri="{FF2B5EF4-FFF2-40B4-BE49-F238E27FC236}">
                <a16:creationId xmlns:a16="http://schemas.microsoft.com/office/drawing/2014/main" id="{39BB4C4D-48F7-4533-9680-D9D33981303A}"/>
              </a:ext>
            </a:extLst>
          </p:cNvPr>
          <p:cNvSpPr txBox="1"/>
          <p:nvPr/>
        </p:nvSpPr>
        <p:spPr>
          <a:xfrm>
            <a:off x="-104428" y="3627537"/>
            <a:ext cx="3343776" cy="943528"/>
          </a:xfrm>
          <a:prstGeom prst="rect">
            <a:avLst/>
          </a:prstGeom>
          <a:noFill/>
        </p:spPr>
        <p:txBody>
          <a:bodyPr wrap="square" rtlCol="0">
            <a:spAutoFit/>
          </a:bodyPr>
          <a:lstStyle/>
          <a:p>
            <a:pPr algn="ctr">
              <a:lnSpc>
                <a:spcPct val="150000"/>
              </a:lnSpc>
            </a:pPr>
            <a:r>
              <a:rPr lang="zh-CN" altLang="en-US" sz="2000" dirty="0">
                <a:latin typeface="黑体" panose="02010609060101010101" pitchFamily="49" charset="-122"/>
                <a:ea typeface="黑体" panose="02010609060101010101" pitchFamily="49" charset="-122"/>
              </a:rPr>
              <a:t>两种学习方式</a:t>
            </a:r>
            <a:endParaRPr lang="en-US" altLang="zh-CN" sz="2000" dirty="0">
              <a:latin typeface="黑体" panose="02010609060101010101" pitchFamily="49" charset="-122"/>
              <a:ea typeface="黑体" panose="02010609060101010101" pitchFamily="49" charset="-122"/>
            </a:endParaRPr>
          </a:p>
          <a:p>
            <a:pPr algn="ctr">
              <a:lnSpc>
                <a:spcPct val="150000"/>
              </a:lnSpc>
            </a:pPr>
            <a:r>
              <a:rPr lang="zh-CN" altLang="en-US" sz="2000" dirty="0">
                <a:latin typeface="黑体" panose="02010609060101010101" pitchFamily="49" charset="-122"/>
                <a:ea typeface="黑体" panose="02010609060101010101" pitchFamily="49" charset="-122"/>
              </a:rPr>
              <a:t>在</a:t>
            </a:r>
            <a:r>
              <a:rPr lang="zh-CN" altLang="en-US" sz="2000" u="sng" dirty="0">
                <a:latin typeface="黑体" panose="02010609060101010101" pitchFamily="49" charset="-122"/>
                <a:ea typeface="黑体" panose="02010609060101010101" pitchFamily="49" charset="-122"/>
              </a:rPr>
              <a:t>学习过程</a:t>
            </a:r>
            <a:r>
              <a:rPr lang="zh-CN" altLang="en-US" sz="2000" dirty="0">
                <a:latin typeface="黑体" panose="02010609060101010101" pitchFamily="49" charset="-122"/>
                <a:ea typeface="黑体" panose="02010609060101010101" pitchFamily="49" charset="-122"/>
              </a:rPr>
              <a:t>上的脑活动差异</a:t>
            </a:r>
          </a:p>
        </p:txBody>
      </p:sp>
      <p:sp>
        <p:nvSpPr>
          <p:cNvPr id="11" name="弧形 10">
            <a:extLst>
              <a:ext uri="{FF2B5EF4-FFF2-40B4-BE49-F238E27FC236}">
                <a16:creationId xmlns:a16="http://schemas.microsoft.com/office/drawing/2014/main" id="{860806C6-9C44-49C0-8089-61D0E327BE2B}"/>
              </a:ext>
            </a:extLst>
          </p:cNvPr>
          <p:cNvSpPr/>
          <p:nvPr/>
        </p:nvSpPr>
        <p:spPr>
          <a:xfrm rot="3279396" flipH="1" flipV="1">
            <a:off x="2713111" y="3518336"/>
            <a:ext cx="2544460" cy="1817089"/>
          </a:xfrm>
          <a:prstGeom prst="arc">
            <a:avLst>
              <a:gd name="adj1" fmla="val 14963576"/>
              <a:gd name="adj2" fmla="val 638377"/>
            </a:avLst>
          </a:prstGeom>
          <a:ln w="31750">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5CCF5362-3494-4972-AABA-9925455C9CB6}"/>
              </a:ext>
            </a:extLst>
          </p:cNvPr>
          <p:cNvSpPr/>
          <p:nvPr/>
        </p:nvSpPr>
        <p:spPr>
          <a:xfrm>
            <a:off x="8058662" y="1486649"/>
            <a:ext cx="968968" cy="5416483"/>
          </a:xfrm>
          <a:prstGeom prst="rect">
            <a:avLst/>
          </a:prstGeom>
          <a:solidFill>
            <a:schemeClr val="bg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517910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p:nvPr/>
        </p:nvSpPr>
        <p:spPr>
          <a:xfrm>
            <a:off x="502526" y="1193711"/>
            <a:ext cx="7886700" cy="596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b="1" dirty="0">
                <a:solidFill>
                  <a:srgbClr val="C00000"/>
                </a:solidFill>
                <a:latin typeface="DengXian" panose="02010600030101010101" pitchFamily="2" charset="-122"/>
                <a:ea typeface="SimHei" panose="02010609060101010101" pitchFamily="49" charset="-122"/>
              </a:rPr>
              <a:t> 数据分析</a:t>
            </a:r>
            <a:r>
              <a:rPr lang="zh-CN" altLang="en-US" b="1" dirty="0">
                <a:latin typeface="DengXian" panose="02010600030101010101" pitchFamily="2" charset="-122"/>
                <a:ea typeface="DengXian" panose="02010600030101010101" pitchFamily="2" charset="-122"/>
              </a:rPr>
              <a:t> </a:t>
            </a:r>
            <a:endParaRPr lang="en-US" altLang="zh-CN" b="1" dirty="0">
              <a:latin typeface="DengXian" panose="02010600030101010101" pitchFamily="2" charset="-122"/>
              <a:ea typeface="DengXian" panose="02010600030101010101" pitchFamily="2" charset="-122"/>
            </a:endParaRPr>
          </a:p>
        </p:txBody>
      </p:sp>
      <p:sp>
        <p:nvSpPr>
          <p:cNvPr id="96" name="标题 1">
            <a:extLst>
              <a:ext uri="{FF2B5EF4-FFF2-40B4-BE49-F238E27FC236}">
                <a16:creationId xmlns:a16="http://schemas.microsoft.com/office/drawing/2014/main" id="{F0EA7950-1FD3-4242-96B3-CCBEEFE5218C}"/>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方法</a:t>
            </a:r>
          </a:p>
        </p:txBody>
      </p:sp>
      <p:grpSp>
        <p:nvGrpSpPr>
          <p:cNvPr id="2" name="组合 1">
            <a:extLst>
              <a:ext uri="{FF2B5EF4-FFF2-40B4-BE49-F238E27FC236}">
                <a16:creationId xmlns:a16="http://schemas.microsoft.com/office/drawing/2014/main" id="{BFCAD999-49FD-425C-A2A9-4137A514D0E1}"/>
              </a:ext>
            </a:extLst>
          </p:cNvPr>
          <p:cNvGrpSpPr/>
          <p:nvPr/>
        </p:nvGrpSpPr>
        <p:grpSpPr>
          <a:xfrm>
            <a:off x="579905" y="4557486"/>
            <a:ext cx="7681212" cy="2083278"/>
            <a:chOff x="609668" y="1901397"/>
            <a:chExt cx="8216521" cy="4795679"/>
          </a:xfrm>
        </p:grpSpPr>
        <p:sp>
          <p:nvSpPr>
            <p:cNvPr id="44" name="矩形: 圆角 43">
              <a:extLst>
                <a:ext uri="{FF2B5EF4-FFF2-40B4-BE49-F238E27FC236}">
                  <a16:creationId xmlns:a16="http://schemas.microsoft.com/office/drawing/2014/main" id="{9FB49929-E4D4-4DDF-BEA8-4E656D5B29E1}"/>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id="{B952E29A-4CCE-46BA-A9D9-3A683A7DC47A}"/>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9C15AE0-024D-4666-BCA3-75478A80DB27}"/>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3" name="矩形 102">
              <a:extLst>
                <a:ext uri="{FF2B5EF4-FFF2-40B4-BE49-F238E27FC236}">
                  <a16:creationId xmlns:a16="http://schemas.microsoft.com/office/drawing/2014/main" id="{15EC1565-1C74-459F-A18E-BB75EFF9A7B5}"/>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7" name="矩形 96">
              <a:extLst>
                <a:ext uri="{FF2B5EF4-FFF2-40B4-BE49-F238E27FC236}">
                  <a16:creationId xmlns:a16="http://schemas.microsoft.com/office/drawing/2014/main" id="{1659B8BB-682A-4048-B5D3-DF5EE9449FF2}"/>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8" name="矩形 117">
              <a:extLst>
                <a:ext uri="{FF2B5EF4-FFF2-40B4-BE49-F238E27FC236}">
                  <a16:creationId xmlns:a16="http://schemas.microsoft.com/office/drawing/2014/main" id="{28715851-CA1E-4D4B-8E5B-472ADDA21052}"/>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 name="图片 5">
              <a:extLst>
                <a:ext uri="{FF2B5EF4-FFF2-40B4-BE49-F238E27FC236}">
                  <a16:creationId xmlns:a16="http://schemas.microsoft.com/office/drawing/2014/main" id="{E9A23D9F-7212-4E71-BE88-6A5C273EAE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1765733" y="2737605"/>
              <a:ext cx="971429" cy="1209308"/>
            </a:xfrm>
            <a:prstGeom prst="rect">
              <a:avLst/>
            </a:prstGeom>
          </p:spPr>
        </p:pic>
        <p:pic>
          <p:nvPicPr>
            <p:cNvPr id="14" name="图片 13">
              <a:extLst>
                <a:ext uri="{FF2B5EF4-FFF2-40B4-BE49-F238E27FC236}">
                  <a16:creationId xmlns:a16="http://schemas.microsoft.com/office/drawing/2014/main" id="{AEB37055-076E-4B24-92DB-0A700FC61B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4556534" y="2909900"/>
              <a:ext cx="608362" cy="996390"/>
            </a:xfrm>
            <a:prstGeom prst="rect">
              <a:avLst/>
            </a:prstGeom>
          </p:spPr>
        </p:pic>
        <p:pic>
          <p:nvPicPr>
            <p:cNvPr id="3074" name="Picture 2">
              <a:extLst>
                <a:ext uri="{FF2B5EF4-FFF2-40B4-BE49-F238E27FC236}">
                  <a16:creationId xmlns:a16="http://schemas.microsoft.com/office/drawing/2014/main" id="{F26CB11A-E677-43CA-9992-131D3E8457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a:stretch>
              <a:fillRect/>
            </a:stretch>
          </p:blipFill>
          <p:spPr bwMode="auto">
            <a:xfrm>
              <a:off x="1918448" y="4466904"/>
              <a:ext cx="550912" cy="146520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E1D91F-2534-4B8F-B4EB-36D66041F381}"/>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l="47684" t="9664"/>
            <a:stretch/>
          </p:blipFill>
          <p:spPr bwMode="auto">
            <a:xfrm>
              <a:off x="4620476" y="5148970"/>
              <a:ext cx="386716" cy="950558"/>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40">
              <a:extLst>
                <a:ext uri="{FF2B5EF4-FFF2-40B4-BE49-F238E27FC236}">
                  <a16:creationId xmlns:a16="http://schemas.microsoft.com/office/drawing/2014/main" id="{B961F21C-15FE-42A1-B770-7FCEF3B6CAF0}"/>
                </a:ext>
              </a:extLst>
            </p:cNvPr>
            <p:cNvSpPr txBox="1"/>
            <p:nvPr/>
          </p:nvSpPr>
          <p:spPr>
            <a:xfrm flipH="1">
              <a:off x="609668" y="2397246"/>
              <a:ext cx="328045" cy="393214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机械型学习组</a:t>
              </a:r>
            </a:p>
          </p:txBody>
        </p:sp>
        <p:sp>
          <p:nvSpPr>
            <p:cNvPr id="51" name="矩形 50">
              <a:extLst>
                <a:ext uri="{FF2B5EF4-FFF2-40B4-BE49-F238E27FC236}">
                  <a16:creationId xmlns:a16="http://schemas.microsoft.com/office/drawing/2014/main" id="{990B00B7-714A-4ECE-ACAD-E804FECFFC18}"/>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6" name="矩形 55">
              <a:extLst>
                <a:ext uri="{FF2B5EF4-FFF2-40B4-BE49-F238E27FC236}">
                  <a16:creationId xmlns:a16="http://schemas.microsoft.com/office/drawing/2014/main" id="{49C18E28-9285-44CC-9547-518A3A5125A3}"/>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22" name="图片 21">
              <a:extLst>
                <a:ext uri="{FF2B5EF4-FFF2-40B4-BE49-F238E27FC236}">
                  <a16:creationId xmlns:a16="http://schemas.microsoft.com/office/drawing/2014/main" id="{8B403D06-751D-454D-8C52-4FA0E1E4E261}"/>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1975" y1="24419" x2="41975" y2="24419"/>
                          <a14:foregroundMark x1="34568" y1="27907" x2="34568" y2="27907"/>
                          <a14:foregroundMark x1="24691" y1="29070" x2="24691" y2="29070"/>
                          <a14:foregroundMark x1="33333" y1="36047" x2="33333" y2="36047"/>
                          <a14:foregroundMark x1="37037" y1="54651" x2="37037" y2="54651"/>
                          <a14:foregroundMark x1="80247" y1="55814" x2="80247" y2="55814"/>
                          <a14:foregroundMark x1="79012" y1="52326" x2="79012" y2="52326"/>
                          <a14:foregroundMark x1="79012" y1="51163" x2="79012" y2="51163"/>
                        </a14:backgroundRemoval>
                      </a14:imgEffect>
                    </a14:imgLayer>
                  </a14:imgProps>
                </a:ext>
              </a:extLst>
            </a:blip>
            <a:stretch>
              <a:fillRect/>
            </a:stretch>
          </p:blipFill>
          <p:spPr>
            <a:xfrm>
              <a:off x="7033436" y="5031921"/>
              <a:ext cx="771429" cy="1130442"/>
            </a:xfrm>
            <a:prstGeom prst="rect">
              <a:avLst/>
            </a:prstGeom>
          </p:spPr>
        </p:pic>
        <p:pic>
          <p:nvPicPr>
            <p:cNvPr id="26" name="图片 25">
              <a:extLst>
                <a:ext uri="{FF2B5EF4-FFF2-40B4-BE49-F238E27FC236}">
                  <a16:creationId xmlns:a16="http://schemas.microsoft.com/office/drawing/2014/main" id="{ABB9DBCE-6766-4EAF-9365-17D10E95CF32}"/>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091" b="90909" l="9890" r="89011">
                          <a14:foregroundMark x1="51648" y1="18182" x2="51648" y2="18182"/>
                          <a14:foregroundMark x1="30769" y1="37374" x2="30769" y2="37374"/>
                          <a14:foregroundMark x1="39560" y1="41414" x2="39560" y2="41414"/>
                          <a14:foregroundMark x1="31868" y1="69697" x2="31868" y2="69697"/>
                          <a14:foregroundMark x1="50549" y1="62626" x2="50549" y2="62626"/>
                          <a14:foregroundMark x1="56044" y1="68687" x2="56044" y2="68687"/>
                          <a14:foregroundMark x1="54945" y1="77778" x2="54945" y2="77778"/>
                          <a14:foregroundMark x1="46154" y1="87879" x2="46154" y2="87879"/>
                          <a14:foregroundMark x1="43956" y1="90909" x2="43956" y2="90909"/>
                          <a14:foregroundMark x1="70330" y1="58586" x2="70330" y2="58586"/>
                          <a14:foregroundMark x1="59341" y1="31313" x2="59341" y2="31313"/>
                          <a14:foregroundMark x1="60440" y1="37374" x2="60440" y2="37374"/>
                          <a14:foregroundMark x1="65934" y1="35354" x2="65934" y2="35354"/>
                          <a14:foregroundMark x1="41758" y1="36364" x2="41758" y2="36364"/>
                          <a14:backgroundMark x1="56044" y1="73737" x2="56044" y2="73737"/>
                          <a14:backgroundMark x1="64835" y1="27273" x2="64835" y2="27273"/>
                          <a14:backgroundMark x1="47253" y1="35354" x2="47253" y2="35354"/>
                          <a14:backgroundMark x1="61538" y1="34343" x2="61538" y2="34343"/>
                        </a14:backgroundRemoval>
                      </a14:imgEffect>
                    </a14:imgLayer>
                  </a14:imgProps>
                </a:ext>
              </a:extLst>
            </a:blip>
            <a:stretch>
              <a:fillRect/>
            </a:stretch>
          </p:blipFill>
          <p:spPr>
            <a:xfrm>
              <a:off x="7172441" y="2817357"/>
              <a:ext cx="632424" cy="949599"/>
            </a:xfrm>
            <a:prstGeom prst="rect">
              <a:avLst/>
            </a:prstGeom>
          </p:spPr>
        </p:pic>
      </p:grpSp>
      <p:grpSp>
        <p:nvGrpSpPr>
          <p:cNvPr id="69" name="组合 68">
            <a:extLst>
              <a:ext uri="{FF2B5EF4-FFF2-40B4-BE49-F238E27FC236}">
                <a16:creationId xmlns:a16="http://schemas.microsoft.com/office/drawing/2014/main" id="{F5E6EB54-FF71-4C53-ABDE-E8497F427795}"/>
              </a:ext>
            </a:extLst>
          </p:cNvPr>
          <p:cNvGrpSpPr/>
          <p:nvPr/>
        </p:nvGrpSpPr>
        <p:grpSpPr>
          <a:xfrm>
            <a:off x="558008" y="2167567"/>
            <a:ext cx="7681212" cy="2083278"/>
            <a:chOff x="609668" y="1901397"/>
            <a:chExt cx="8216521" cy="4795679"/>
          </a:xfrm>
        </p:grpSpPr>
        <p:sp>
          <p:nvSpPr>
            <p:cNvPr id="70" name="矩形: 圆角 69">
              <a:extLst>
                <a:ext uri="{FF2B5EF4-FFF2-40B4-BE49-F238E27FC236}">
                  <a16:creationId xmlns:a16="http://schemas.microsoft.com/office/drawing/2014/main" id="{CFD60E80-DD80-4B43-9196-3BEDF24D1ACF}"/>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1" name="矩形: 圆角 70">
              <a:extLst>
                <a:ext uri="{FF2B5EF4-FFF2-40B4-BE49-F238E27FC236}">
                  <a16:creationId xmlns:a16="http://schemas.microsoft.com/office/drawing/2014/main" id="{99E96A6A-678E-4681-89F2-C8A10648C8CE}"/>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442B0FEF-10AC-4D64-A2B8-29BF3FF83249}"/>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3" name="矩形 72">
              <a:extLst>
                <a:ext uri="{FF2B5EF4-FFF2-40B4-BE49-F238E27FC236}">
                  <a16:creationId xmlns:a16="http://schemas.microsoft.com/office/drawing/2014/main" id="{CC3C3F55-4070-4144-AE93-D3A3155454D6}"/>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4" name="矩形 73">
              <a:extLst>
                <a:ext uri="{FF2B5EF4-FFF2-40B4-BE49-F238E27FC236}">
                  <a16:creationId xmlns:a16="http://schemas.microsoft.com/office/drawing/2014/main" id="{0077B7A0-54F2-48D5-92FC-5FBD431E68B8}"/>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5" name="矩形 74">
              <a:extLst>
                <a:ext uri="{FF2B5EF4-FFF2-40B4-BE49-F238E27FC236}">
                  <a16:creationId xmlns:a16="http://schemas.microsoft.com/office/drawing/2014/main" id="{A20F69EC-05CE-4CAE-9E0B-58D93582D275}"/>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文本框 79">
              <a:extLst>
                <a:ext uri="{FF2B5EF4-FFF2-40B4-BE49-F238E27FC236}">
                  <a16:creationId xmlns:a16="http://schemas.microsoft.com/office/drawing/2014/main" id="{5B19F26B-C4F1-4EA4-99B0-2D833A0CA156}"/>
                </a:ext>
              </a:extLst>
            </p:cNvPr>
            <p:cNvSpPr txBox="1"/>
            <p:nvPr/>
          </p:nvSpPr>
          <p:spPr>
            <a:xfrm flipH="1">
              <a:off x="609668" y="2397246"/>
              <a:ext cx="328045" cy="393214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理解型学习组</a:t>
              </a:r>
            </a:p>
          </p:txBody>
        </p:sp>
        <p:sp>
          <p:nvSpPr>
            <p:cNvPr id="81" name="矩形 80">
              <a:extLst>
                <a:ext uri="{FF2B5EF4-FFF2-40B4-BE49-F238E27FC236}">
                  <a16:creationId xmlns:a16="http://schemas.microsoft.com/office/drawing/2014/main" id="{C2244D3C-125F-401A-BA35-98EA4D7BFFA9}"/>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2" name="矩形 81">
              <a:extLst>
                <a:ext uri="{FF2B5EF4-FFF2-40B4-BE49-F238E27FC236}">
                  <a16:creationId xmlns:a16="http://schemas.microsoft.com/office/drawing/2014/main" id="{ADD0C14D-2F1B-4DF6-BA43-7B43CA71C230}"/>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pic>
        <p:nvPicPr>
          <p:cNvPr id="88" name="图片 87">
            <a:extLst>
              <a:ext uri="{FF2B5EF4-FFF2-40B4-BE49-F238E27FC236}">
                <a16:creationId xmlns:a16="http://schemas.microsoft.com/office/drawing/2014/main" id="{57CC52A9-44FB-4BCC-B1B1-3EFABED98F11}"/>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1277157" y="2415070"/>
            <a:ext cx="703022" cy="696797"/>
          </a:xfrm>
          <a:prstGeom prst="rect">
            <a:avLst/>
          </a:prstGeom>
        </p:spPr>
      </p:pic>
      <p:pic>
        <p:nvPicPr>
          <p:cNvPr id="90" name="图片 89">
            <a:extLst>
              <a:ext uri="{FF2B5EF4-FFF2-40B4-BE49-F238E27FC236}">
                <a16:creationId xmlns:a16="http://schemas.microsoft.com/office/drawing/2014/main" id="{E8DDB171-4E4A-41A0-B511-5BDC0F1C92F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3970015" y="2451217"/>
            <a:ext cx="703022" cy="696797"/>
          </a:xfrm>
          <a:prstGeom prst="rect">
            <a:avLst/>
          </a:prstGeom>
        </p:spPr>
      </p:pic>
      <p:pic>
        <p:nvPicPr>
          <p:cNvPr id="91" name="图片 90">
            <a:extLst>
              <a:ext uri="{FF2B5EF4-FFF2-40B4-BE49-F238E27FC236}">
                <a16:creationId xmlns:a16="http://schemas.microsoft.com/office/drawing/2014/main" id="{8363180D-CF62-4FFB-BB3D-CFCC94B2EAED}"/>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tretch>
            <a:fillRect/>
          </a:stretch>
        </p:blipFill>
        <p:spPr>
          <a:xfrm>
            <a:off x="1316830" y="3385974"/>
            <a:ext cx="622755" cy="749048"/>
          </a:xfrm>
          <a:prstGeom prst="rect">
            <a:avLst/>
          </a:prstGeom>
        </p:spPr>
      </p:pic>
      <p:pic>
        <p:nvPicPr>
          <p:cNvPr id="94" name="图片 93">
            <a:extLst>
              <a:ext uri="{FF2B5EF4-FFF2-40B4-BE49-F238E27FC236}">
                <a16:creationId xmlns:a16="http://schemas.microsoft.com/office/drawing/2014/main" id="{50CA2625-3043-42D3-BEF7-57F9BB12A1A6}"/>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rcRect l="19005" t="50416" r="49842" b="13183"/>
          <a:stretch/>
        </p:blipFill>
        <p:spPr>
          <a:xfrm>
            <a:off x="4130506" y="3429000"/>
            <a:ext cx="413111" cy="580592"/>
          </a:xfrm>
          <a:prstGeom prst="rect">
            <a:avLst/>
          </a:prstGeom>
        </p:spPr>
      </p:pic>
      <p:pic>
        <p:nvPicPr>
          <p:cNvPr id="100" name="图片 99">
            <a:extLst>
              <a:ext uri="{FF2B5EF4-FFF2-40B4-BE49-F238E27FC236}">
                <a16:creationId xmlns:a16="http://schemas.microsoft.com/office/drawing/2014/main" id="{35A9FC89-55AC-48C3-ABCF-684BF7A7F827}"/>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6540023" y="2472112"/>
            <a:ext cx="591775" cy="604350"/>
          </a:xfrm>
          <a:prstGeom prst="rect">
            <a:avLst/>
          </a:prstGeom>
        </p:spPr>
      </p:pic>
      <p:pic>
        <p:nvPicPr>
          <p:cNvPr id="101" name="图片 100">
            <a:extLst>
              <a:ext uri="{FF2B5EF4-FFF2-40B4-BE49-F238E27FC236}">
                <a16:creationId xmlns:a16="http://schemas.microsoft.com/office/drawing/2014/main" id="{57BC7074-27F7-4A49-86BD-5F7A13F67609}"/>
              </a:ext>
            </a:extLst>
          </p:cNvPr>
          <p:cNvPicPr>
            <a:picLocks noChangeAspect="1"/>
          </p:cNvPicPr>
          <p:nvPr/>
        </p:nvPicPr>
        <p:blipFill>
          <a:blip r:embed="rId21">
            <a:biLevel thresh="75000"/>
            <a:extLst>
              <a:ext uri="{BEBA8EAE-BF5A-486C-A8C5-ECC9F3942E4B}">
                <a14:imgProps xmlns:a14="http://schemas.microsoft.com/office/drawing/2010/main">
                  <a14:imgLayer r:embed="rId22">
                    <a14:imgEffect>
                      <a14:backgroundRemoval t="10000" b="90000" l="10000" r="90000"/>
                    </a14:imgEffect>
                  </a14:imgLayer>
                </a14:imgProps>
              </a:ext>
            </a:extLst>
          </a:blip>
          <a:stretch>
            <a:fillRect/>
          </a:stretch>
        </p:blipFill>
        <p:spPr>
          <a:xfrm>
            <a:off x="6629561" y="3460875"/>
            <a:ext cx="620233" cy="620233"/>
          </a:xfrm>
          <a:prstGeom prst="rect">
            <a:avLst/>
          </a:prstGeom>
        </p:spPr>
      </p:pic>
      <p:sp>
        <p:nvSpPr>
          <p:cNvPr id="102" name="文本框 101">
            <a:extLst>
              <a:ext uri="{FF2B5EF4-FFF2-40B4-BE49-F238E27FC236}">
                <a16:creationId xmlns:a16="http://schemas.microsoft.com/office/drawing/2014/main" id="{23E17E3A-BED2-46FF-907E-DDC94945A622}"/>
              </a:ext>
            </a:extLst>
          </p:cNvPr>
          <p:cNvSpPr txBox="1"/>
          <p:nvPr/>
        </p:nvSpPr>
        <p:spPr>
          <a:xfrm>
            <a:off x="1556500" y="1778604"/>
            <a:ext cx="1196974"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提先学会</a:t>
            </a:r>
          </a:p>
        </p:txBody>
      </p:sp>
      <p:sp>
        <p:nvSpPr>
          <p:cNvPr id="104" name="文本框 103">
            <a:extLst>
              <a:ext uri="{FF2B5EF4-FFF2-40B4-BE49-F238E27FC236}">
                <a16:creationId xmlns:a16="http://schemas.microsoft.com/office/drawing/2014/main" id="{73C6B6FB-F43F-4F49-8DE6-3F9806462073}"/>
              </a:ext>
            </a:extLst>
          </p:cNvPr>
          <p:cNvSpPr txBox="1"/>
          <p:nvPr/>
        </p:nvSpPr>
        <p:spPr>
          <a:xfrm>
            <a:off x="5096881" y="1747852"/>
            <a:ext cx="1443141"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核磁内现学</a:t>
            </a:r>
          </a:p>
        </p:txBody>
      </p:sp>
      <p:pic>
        <p:nvPicPr>
          <p:cNvPr id="106" name="Picture 4">
            <a:extLst>
              <a:ext uri="{FF2B5EF4-FFF2-40B4-BE49-F238E27FC236}">
                <a16:creationId xmlns:a16="http://schemas.microsoft.com/office/drawing/2014/main" id="{E8A9A535-6940-4A9C-B57D-541D673E93C7}"/>
              </a:ext>
            </a:extLst>
          </p:cNvPr>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3972524" y="3069113"/>
            <a:ext cx="833070" cy="169325"/>
          </a:xfrm>
          <a:prstGeom prst="rect">
            <a:avLst/>
          </a:prstGeom>
          <a:noFill/>
          <a:extLst>
            <a:ext uri="{909E8E84-426E-40DD-AFC4-6F175D3DCCD1}">
              <a14:hiddenFill xmlns:a14="http://schemas.microsoft.com/office/drawing/2010/main">
                <a:solidFill>
                  <a:srgbClr val="FFFFFF"/>
                </a:solidFill>
              </a14:hiddenFill>
            </a:ext>
          </a:extLst>
        </p:spPr>
      </p:pic>
      <p:sp>
        <p:nvSpPr>
          <p:cNvPr id="109" name="文本框 108">
            <a:extLst>
              <a:ext uri="{FF2B5EF4-FFF2-40B4-BE49-F238E27FC236}">
                <a16:creationId xmlns:a16="http://schemas.microsoft.com/office/drawing/2014/main" id="{AE85E8A7-1573-447D-A93D-34DFE227DBEE}"/>
              </a:ext>
            </a:extLst>
          </p:cNvPr>
          <p:cNvSpPr txBox="1"/>
          <p:nvPr/>
        </p:nvSpPr>
        <p:spPr>
          <a:xfrm>
            <a:off x="1970329" y="2612697"/>
            <a:ext cx="570447" cy="1477328"/>
          </a:xfrm>
          <a:prstGeom prst="rect">
            <a:avLst/>
          </a:prstGeom>
          <a:noFill/>
        </p:spPr>
        <p:txBody>
          <a:bodyPr wrap="squar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endParaRPr lang="zh-CN" altLang="en-US" dirty="0">
              <a:solidFill>
                <a:srgbClr val="FF0000"/>
              </a:solidFill>
            </a:endParaRPr>
          </a:p>
        </p:txBody>
      </p:sp>
      <p:sp>
        <p:nvSpPr>
          <p:cNvPr id="110" name="文本框 109">
            <a:extLst>
              <a:ext uri="{FF2B5EF4-FFF2-40B4-BE49-F238E27FC236}">
                <a16:creationId xmlns:a16="http://schemas.microsoft.com/office/drawing/2014/main" id="{01A1A878-56EB-436E-B467-190261976F40}"/>
              </a:ext>
            </a:extLst>
          </p:cNvPr>
          <p:cNvSpPr txBox="1"/>
          <p:nvPr/>
        </p:nvSpPr>
        <p:spPr>
          <a:xfrm>
            <a:off x="4710834" y="2612697"/>
            <a:ext cx="560108" cy="1477328"/>
          </a:xfrm>
          <a:prstGeom prst="rect">
            <a:avLst/>
          </a:prstGeom>
          <a:noFill/>
        </p:spPr>
        <p:txBody>
          <a:bodyPr wrap="squar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p>
        </p:txBody>
      </p:sp>
      <p:sp>
        <p:nvSpPr>
          <p:cNvPr id="111" name="文本框 110">
            <a:extLst>
              <a:ext uri="{FF2B5EF4-FFF2-40B4-BE49-F238E27FC236}">
                <a16:creationId xmlns:a16="http://schemas.microsoft.com/office/drawing/2014/main" id="{0AD93082-687E-42B0-B2B1-77CEC6800C5D}"/>
              </a:ext>
            </a:extLst>
          </p:cNvPr>
          <p:cNvSpPr txBox="1"/>
          <p:nvPr/>
        </p:nvSpPr>
        <p:spPr>
          <a:xfrm>
            <a:off x="7180086" y="2612696"/>
            <a:ext cx="548291" cy="1477328"/>
          </a:xfrm>
          <a:prstGeom prst="rect">
            <a:avLst/>
          </a:prstGeom>
          <a:noFill/>
        </p:spPr>
        <p:txBody>
          <a:bodyPr wrap="square" rtlCol="0">
            <a:spAutoFit/>
          </a:bodyPr>
          <a:lstStyle/>
          <a:p>
            <a:r>
              <a:rPr lang="en-US" altLang="zh-CN" dirty="0">
                <a:solidFill>
                  <a:srgbClr val="FF0000"/>
                </a:solidFill>
              </a:rPr>
              <a:t>Mc+</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Md</a:t>
            </a:r>
          </a:p>
        </p:txBody>
      </p:sp>
      <p:sp>
        <p:nvSpPr>
          <p:cNvPr id="112" name="文本框 111">
            <a:extLst>
              <a:ext uri="{FF2B5EF4-FFF2-40B4-BE49-F238E27FC236}">
                <a16:creationId xmlns:a16="http://schemas.microsoft.com/office/drawing/2014/main" id="{5912D987-E163-493D-93E5-6B8AC620AD3E}"/>
              </a:ext>
            </a:extLst>
          </p:cNvPr>
          <p:cNvSpPr txBox="1"/>
          <p:nvPr/>
        </p:nvSpPr>
        <p:spPr>
          <a:xfrm>
            <a:off x="2033858" y="5068003"/>
            <a:ext cx="503979" cy="1477328"/>
          </a:xfrm>
          <a:prstGeom prst="rect">
            <a:avLst/>
          </a:prstGeom>
          <a:noFill/>
        </p:spPr>
        <p:txBody>
          <a:bodyPr wrap="squar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endParaRPr lang="zh-CN" altLang="en-US" dirty="0">
              <a:solidFill>
                <a:srgbClr val="FF0000"/>
              </a:solidFill>
            </a:endParaRPr>
          </a:p>
        </p:txBody>
      </p:sp>
      <p:sp>
        <p:nvSpPr>
          <p:cNvPr id="113" name="文本框 112">
            <a:extLst>
              <a:ext uri="{FF2B5EF4-FFF2-40B4-BE49-F238E27FC236}">
                <a16:creationId xmlns:a16="http://schemas.microsoft.com/office/drawing/2014/main" id="{539D828C-CD0E-46B9-9427-35F5AF51D804}"/>
              </a:ext>
            </a:extLst>
          </p:cNvPr>
          <p:cNvSpPr txBox="1"/>
          <p:nvPr/>
        </p:nvSpPr>
        <p:spPr>
          <a:xfrm>
            <a:off x="4774362" y="5068003"/>
            <a:ext cx="493639" cy="1477328"/>
          </a:xfrm>
          <a:prstGeom prst="rect">
            <a:avLst/>
          </a:prstGeom>
          <a:noFill/>
        </p:spPr>
        <p:txBody>
          <a:bodyPr wrap="squar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p>
        </p:txBody>
      </p:sp>
      <p:sp>
        <p:nvSpPr>
          <p:cNvPr id="114" name="文本框 113">
            <a:extLst>
              <a:ext uri="{FF2B5EF4-FFF2-40B4-BE49-F238E27FC236}">
                <a16:creationId xmlns:a16="http://schemas.microsoft.com/office/drawing/2014/main" id="{8503FCE2-ACD1-4A0D-9E3D-89CA9B41026D}"/>
              </a:ext>
            </a:extLst>
          </p:cNvPr>
          <p:cNvSpPr txBox="1"/>
          <p:nvPr/>
        </p:nvSpPr>
        <p:spPr>
          <a:xfrm>
            <a:off x="7243613" y="5068002"/>
            <a:ext cx="481823" cy="1477328"/>
          </a:xfrm>
          <a:prstGeom prst="rect">
            <a:avLst/>
          </a:prstGeom>
          <a:noFill/>
        </p:spPr>
        <p:txBody>
          <a:bodyPr wrap="square" rtlCol="0">
            <a:spAutoFit/>
          </a:bodyPr>
          <a:lstStyle/>
          <a:p>
            <a:r>
              <a:rPr lang="en-US" altLang="zh-CN" dirty="0" err="1">
                <a:solidFill>
                  <a:srgbClr val="FF0000"/>
                </a:solidFill>
              </a:rPr>
              <a:t>Rc</a:t>
            </a:r>
            <a:r>
              <a:rPr lang="en-US" altLang="zh-CN" dirty="0">
                <a:solidFill>
                  <a:srgbClr val="FF0000"/>
                </a:solidFill>
              </a:rPr>
              <a:t>+</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Rd</a:t>
            </a:r>
          </a:p>
        </p:txBody>
      </p:sp>
      <p:grpSp>
        <p:nvGrpSpPr>
          <p:cNvPr id="63" name="组合 62">
            <a:extLst>
              <a:ext uri="{FF2B5EF4-FFF2-40B4-BE49-F238E27FC236}">
                <a16:creationId xmlns:a16="http://schemas.microsoft.com/office/drawing/2014/main" id="{E6555262-D6E4-454F-BAC2-8A31ABD13E4F}"/>
              </a:ext>
            </a:extLst>
          </p:cNvPr>
          <p:cNvGrpSpPr/>
          <p:nvPr/>
        </p:nvGrpSpPr>
        <p:grpSpPr>
          <a:xfrm>
            <a:off x="7882341" y="1698019"/>
            <a:ext cx="964952" cy="4940091"/>
            <a:chOff x="7886063" y="1697467"/>
            <a:chExt cx="1338828" cy="5073625"/>
          </a:xfrm>
        </p:grpSpPr>
        <p:sp>
          <p:nvSpPr>
            <p:cNvPr id="64" name="矩形 63">
              <a:extLst>
                <a:ext uri="{FF2B5EF4-FFF2-40B4-BE49-F238E27FC236}">
                  <a16:creationId xmlns:a16="http://schemas.microsoft.com/office/drawing/2014/main" id="{0E7754F1-DBE0-475F-916F-2D8EC0715B09}"/>
                </a:ext>
              </a:extLst>
            </p:cNvPr>
            <p:cNvSpPr/>
            <p:nvPr/>
          </p:nvSpPr>
          <p:spPr>
            <a:xfrm>
              <a:off x="8198461" y="2300514"/>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5" name="文本框 64">
              <a:extLst>
                <a:ext uri="{FF2B5EF4-FFF2-40B4-BE49-F238E27FC236}">
                  <a16:creationId xmlns:a16="http://schemas.microsoft.com/office/drawing/2014/main" id="{5A432E76-1BB7-46EE-AD8F-EDF7888A79D9}"/>
                </a:ext>
              </a:extLst>
            </p:cNvPr>
            <p:cNvSpPr txBox="1"/>
            <p:nvPr/>
          </p:nvSpPr>
          <p:spPr>
            <a:xfrm>
              <a:off x="7886063" y="1697467"/>
              <a:ext cx="133882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核磁内测试</a:t>
              </a:r>
            </a:p>
          </p:txBody>
        </p:sp>
        <p:grpSp>
          <p:nvGrpSpPr>
            <p:cNvPr id="66" name="组合 65">
              <a:extLst>
                <a:ext uri="{FF2B5EF4-FFF2-40B4-BE49-F238E27FC236}">
                  <a16:creationId xmlns:a16="http://schemas.microsoft.com/office/drawing/2014/main" id="{ABCD99E6-06FA-446D-9807-8DC908A11B52}"/>
                </a:ext>
              </a:extLst>
            </p:cNvPr>
            <p:cNvGrpSpPr/>
            <p:nvPr/>
          </p:nvGrpSpPr>
          <p:grpSpPr>
            <a:xfrm>
              <a:off x="8130702" y="2448666"/>
              <a:ext cx="970283" cy="4322426"/>
              <a:chOff x="8130702" y="2448666"/>
              <a:chExt cx="970283" cy="4322426"/>
            </a:xfrm>
          </p:grpSpPr>
          <p:pic>
            <p:nvPicPr>
              <p:cNvPr id="67" name="图片 66">
                <a:extLst>
                  <a:ext uri="{FF2B5EF4-FFF2-40B4-BE49-F238E27FC236}">
                    <a16:creationId xmlns:a16="http://schemas.microsoft.com/office/drawing/2014/main" id="{D5A06C92-9684-4677-B027-155CE2311AE9}"/>
                  </a:ext>
                </a:extLst>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8364060" y="2448666"/>
                <a:ext cx="607771" cy="620686"/>
              </a:xfrm>
              <a:prstGeom prst="rect">
                <a:avLst/>
              </a:prstGeom>
            </p:spPr>
          </p:pic>
          <p:sp>
            <p:nvSpPr>
              <p:cNvPr id="68" name="文本框 67">
                <a:extLst>
                  <a:ext uri="{FF2B5EF4-FFF2-40B4-BE49-F238E27FC236}">
                    <a16:creationId xmlns:a16="http://schemas.microsoft.com/office/drawing/2014/main" id="{5CC3E723-7DF7-448D-B728-298DCBEADCA6}"/>
                  </a:ext>
                </a:extLst>
              </p:cNvPr>
              <p:cNvSpPr txBox="1"/>
              <p:nvPr/>
            </p:nvSpPr>
            <p:spPr>
              <a:xfrm>
                <a:off x="8130702" y="2890983"/>
                <a:ext cx="615874" cy="1477328"/>
              </a:xfrm>
              <a:prstGeom prst="rect">
                <a:avLst/>
              </a:prstGeom>
              <a:noFill/>
            </p:spPr>
            <p:txBody>
              <a:bodyPr wrap="none" rtlCol="0">
                <a:spAutoFit/>
              </a:bodyPr>
              <a:lstStyle/>
              <a:p>
                <a:r>
                  <a:rPr lang="en-US" altLang="zh-CN" dirty="0" err="1">
                    <a:solidFill>
                      <a:srgbClr val="FF0000"/>
                    </a:solidFill>
                  </a:rPr>
                  <a:t>TMo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TMn</a:t>
                </a:r>
                <a:endParaRPr lang="en-US" altLang="zh-CN" dirty="0">
                  <a:solidFill>
                    <a:srgbClr val="FF0000"/>
                  </a:solidFill>
                </a:endParaRPr>
              </a:p>
            </p:txBody>
          </p:sp>
          <p:pic>
            <p:nvPicPr>
              <p:cNvPr id="76" name="图片 75">
                <a:extLst>
                  <a:ext uri="{FF2B5EF4-FFF2-40B4-BE49-F238E27FC236}">
                    <a16:creationId xmlns:a16="http://schemas.microsoft.com/office/drawing/2014/main" id="{888A1BD7-15D0-4321-9665-615D46A387B6}"/>
                  </a:ext>
                </a:extLst>
              </p:cNvPr>
              <p:cNvPicPr>
                <a:picLocks noChangeAspect="1"/>
              </p:cNvPicPr>
              <p:nvPr/>
            </p:nvPicPr>
            <p:blipFill rotWithShape="1">
              <a:blip r:embed="rId27" cstate="print">
                <a:extLst>
                  <a:ext uri="{BEBA8EAE-BF5A-486C-A8C5-ECC9F3942E4B}">
                    <a14:imgProps xmlns:a14="http://schemas.microsoft.com/office/drawing/2010/main">
                      <a14:imgLayer r:embed="rId28">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2336" t="40812" r="13482" b="42340"/>
              <a:stretch/>
            </p:blipFill>
            <p:spPr>
              <a:xfrm>
                <a:off x="8370728" y="3477652"/>
                <a:ext cx="568701" cy="379991"/>
              </a:xfrm>
              <a:prstGeom prst="rect">
                <a:avLst/>
              </a:prstGeom>
            </p:spPr>
          </p:pic>
          <p:pic>
            <p:nvPicPr>
              <p:cNvPr id="77" name="Picture 4">
                <a:extLst>
                  <a:ext uri="{FF2B5EF4-FFF2-40B4-BE49-F238E27FC236}">
                    <a16:creationId xmlns:a16="http://schemas.microsoft.com/office/drawing/2014/main" id="{8767C5BE-B93E-4225-B665-00DE3FDD8B26}"/>
                  </a:ext>
                </a:extLst>
              </p:cNvPr>
              <p:cNvPicPr>
                <a:picLocks noChangeAspect="1" noChangeArrowheads="1"/>
              </p:cNvPicPr>
              <p:nvPr/>
            </p:nvPicPr>
            <p:blipFill rotWithShape="1">
              <a:blip r:embed="rId29" cstate="print">
                <a:extLst>
                  <a:ext uri="{BEBA8EAE-BF5A-486C-A8C5-ECC9F3942E4B}">
                    <a14:imgProps xmlns:a14="http://schemas.microsoft.com/office/drawing/2010/main">
                      <a14:imgLayer r:embed="rId30">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8227283" y="3872916"/>
                <a:ext cx="855589" cy="173902"/>
              </a:xfrm>
              <a:prstGeom prst="rect">
                <a:avLst/>
              </a:prstGeom>
              <a:noFill/>
              <a:extLst>
                <a:ext uri="{909E8E84-426E-40DD-AFC4-6F175D3DCCD1}">
                  <a14:hiddenFill xmlns:a14="http://schemas.microsoft.com/office/drawing/2010/main">
                    <a:solidFill>
                      <a:srgbClr val="FFFFFF"/>
                    </a:solidFill>
                  </a14:hiddenFill>
                </a:ext>
              </a:extLst>
            </p:spPr>
          </p:pic>
          <p:sp>
            <p:nvSpPr>
              <p:cNvPr id="78" name="矩形 77">
                <a:extLst>
                  <a:ext uri="{FF2B5EF4-FFF2-40B4-BE49-F238E27FC236}">
                    <a16:creationId xmlns:a16="http://schemas.microsoft.com/office/drawing/2014/main" id="{6ACEBCEB-59B1-450C-A49E-05E95C31FBB4}"/>
                  </a:ext>
                </a:extLst>
              </p:cNvPr>
              <p:cNvSpPr/>
              <p:nvPr/>
            </p:nvSpPr>
            <p:spPr>
              <a:xfrm>
                <a:off x="8209169" y="4660967"/>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79" name="图片 78">
                <a:extLst>
                  <a:ext uri="{FF2B5EF4-FFF2-40B4-BE49-F238E27FC236}">
                    <a16:creationId xmlns:a16="http://schemas.microsoft.com/office/drawing/2014/main" id="{DA91DE5F-FD04-45E5-8D9E-300FFDD2B2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8438639" y="4944437"/>
                <a:ext cx="442968" cy="525655"/>
              </a:xfrm>
              <a:prstGeom prst="rect">
                <a:avLst/>
              </a:prstGeom>
            </p:spPr>
          </p:pic>
          <p:pic>
            <p:nvPicPr>
              <p:cNvPr id="83" name="Picture 2">
                <a:extLst>
                  <a:ext uri="{FF2B5EF4-FFF2-40B4-BE49-F238E27FC236}">
                    <a16:creationId xmlns:a16="http://schemas.microsoft.com/office/drawing/2014/main" id="{6D3F929E-6864-444E-ADAD-D539CB42AB0D}"/>
                  </a:ext>
                </a:extLst>
              </p:cNvPr>
              <p:cNvPicPr>
                <a:picLocks noChangeAspect="1" noChangeArrowheads="1"/>
              </p:cNvPicPr>
              <p:nvPr/>
            </p:nvPicPr>
            <p:blipFill rotWithShape="1">
              <a:blip r:embed="rId31" cstate="print">
                <a:extLst>
                  <a:ext uri="{BEBA8EAE-BF5A-486C-A8C5-ECC9F3942E4B}">
                    <a14:imgProps xmlns:a14="http://schemas.microsoft.com/office/drawing/2010/main">
                      <a14:imgLayer r:embed="rId32">
                        <a14:imgEffect>
                          <a14:backgroundRemoval t="10000" b="90000" l="10000" r="90000">
                            <a14:foregroundMark x1="25903" y1="17199" x2="25903" y2="17199"/>
                            <a14:foregroundMark x1="60440" y1="20396" x2="60440" y2="20396"/>
                            <a14:foregroundMark x1="69231" y1="58447" x2="69231" y2="58447"/>
                            <a14:foregroundMark x1="85606" y1="37500" x2="85606" y2="37500"/>
                            <a14:foregroundMark x1="57576" y1="37500" x2="57576" y2="37500"/>
                            <a14:foregroundMark x1="57576" y1="43382" x2="57576" y2="43382"/>
                          </a14:backgroundRemoval>
                        </a14:imgEffect>
                      </a14:imgLayer>
                    </a14:imgProps>
                  </a:ext>
                  <a:ext uri="{28A0092B-C50C-407E-A947-70E740481C1C}">
                    <a14:useLocalDpi xmlns:a14="http://schemas.microsoft.com/office/drawing/2010/main" val="0"/>
                  </a:ext>
                </a:extLst>
              </a:blip>
              <a:srcRect l="47684" t="9664"/>
              <a:stretch/>
            </p:blipFill>
            <p:spPr bwMode="auto">
              <a:xfrm>
                <a:off x="8555478" y="5881598"/>
                <a:ext cx="287299" cy="511660"/>
              </a:xfrm>
              <a:prstGeom prst="rect">
                <a:avLst/>
              </a:prstGeom>
              <a:noFill/>
              <a:extLst>
                <a:ext uri="{909E8E84-426E-40DD-AFC4-6F175D3DCCD1}">
                  <a14:hiddenFill xmlns:a14="http://schemas.microsoft.com/office/drawing/2010/main">
                    <a:solidFill>
                      <a:srgbClr val="FFFFFF"/>
                    </a:solidFill>
                  </a14:hiddenFill>
                </a:ext>
              </a:extLst>
            </p:spPr>
          </p:pic>
          <p:pic>
            <p:nvPicPr>
              <p:cNvPr id="84" name="图片 83">
                <a:extLst>
                  <a:ext uri="{FF2B5EF4-FFF2-40B4-BE49-F238E27FC236}">
                    <a16:creationId xmlns:a16="http://schemas.microsoft.com/office/drawing/2014/main" id="{29BD8C14-A71E-4FBF-9800-F13F261C2D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8388518" y="6096231"/>
                <a:ext cx="576487" cy="519968"/>
              </a:xfrm>
              <a:prstGeom prst="rect">
                <a:avLst/>
              </a:prstGeom>
            </p:spPr>
          </p:pic>
          <p:sp>
            <p:nvSpPr>
              <p:cNvPr id="85" name="文本框 84">
                <a:extLst>
                  <a:ext uri="{FF2B5EF4-FFF2-40B4-BE49-F238E27FC236}">
                    <a16:creationId xmlns:a16="http://schemas.microsoft.com/office/drawing/2014/main" id="{6EE0ACC2-2ED1-4C70-8520-4FA1A7C780C8}"/>
                  </a:ext>
                </a:extLst>
              </p:cNvPr>
              <p:cNvSpPr txBox="1"/>
              <p:nvPr/>
            </p:nvSpPr>
            <p:spPr>
              <a:xfrm>
                <a:off x="8192895" y="5293764"/>
                <a:ext cx="538994" cy="1477328"/>
              </a:xfrm>
              <a:prstGeom prst="rect">
                <a:avLst/>
              </a:prstGeom>
              <a:noFill/>
            </p:spPr>
            <p:txBody>
              <a:bodyPr wrap="none" rtlCol="0">
                <a:spAutoFit/>
              </a:bodyPr>
              <a:lstStyle/>
              <a:p>
                <a:r>
                  <a:rPr lang="en-US" altLang="zh-CN" dirty="0" err="1">
                    <a:solidFill>
                      <a:srgbClr val="FF0000"/>
                    </a:solidFill>
                  </a:rPr>
                  <a:t>TRo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TRn</a:t>
                </a:r>
                <a:endParaRPr lang="en-US" altLang="zh-CN" dirty="0">
                  <a:solidFill>
                    <a:srgbClr val="FF0000"/>
                  </a:solidFill>
                </a:endParaRPr>
              </a:p>
            </p:txBody>
          </p:sp>
        </p:grpSp>
      </p:grpSp>
      <p:sp>
        <p:nvSpPr>
          <p:cNvPr id="3" name="矩形 2">
            <a:extLst>
              <a:ext uri="{FF2B5EF4-FFF2-40B4-BE49-F238E27FC236}">
                <a16:creationId xmlns:a16="http://schemas.microsoft.com/office/drawing/2014/main" id="{3A382D5F-6D3E-4CBB-8F7F-8BFB0548F14E}"/>
              </a:ext>
            </a:extLst>
          </p:cNvPr>
          <p:cNvSpPr/>
          <p:nvPr/>
        </p:nvSpPr>
        <p:spPr>
          <a:xfrm>
            <a:off x="122384" y="1778604"/>
            <a:ext cx="5744765" cy="5011146"/>
          </a:xfrm>
          <a:prstGeom prst="rect">
            <a:avLst/>
          </a:prstGeom>
          <a:solidFill>
            <a:schemeClr val="bg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文本框 52">
            <a:extLst>
              <a:ext uri="{FF2B5EF4-FFF2-40B4-BE49-F238E27FC236}">
                <a16:creationId xmlns:a16="http://schemas.microsoft.com/office/drawing/2014/main" id="{39BB4C4D-48F7-4533-9680-D9D33981303A}"/>
              </a:ext>
            </a:extLst>
          </p:cNvPr>
          <p:cNvSpPr txBox="1"/>
          <p:nvPr/>
        </p:nvSpPr>
        <p:spPr>
          <a:xfrm>
            <a:off x="2330603" y="3710418"/>
            <a:ext cx="3343776" cy="943528"/>
          </a:xfrm>
          <a:prstGeom prst="rect">
            <a:avLst/>
          </a:prstGeom>
          <a:noFill/>
        </p:spPr>
        <p:txBody>
          <a:bodyPr wrap="square" rtlCol="0">
            <a:spAutoFit/>
          </a:bodyPr>
          <a:lstStyle/>
          <a:p>
            <a:pPr algn="ctr">
              <a:lnSpc>
                <a:spcPct val="150000"/>
              </a:lnSpc>
            </a:pPr>
            <a:r>
              <a:rPr lang="zh-CN" altLang="en-US" sz="2000" dirty="0">
                <a:latin typeface="黑体" panose="02010609060101010101" pitchFamily="49" charset="-122"/>
                <a:ea typeface="黑体" panose="02010609060101010101" pitchFamily="49" charset="-122"/>
              </a:rPr>
              <a:t>两种学习方式</a:t>
            </a:r>
            <a:endParaRPr lang="en-US" altLang="zh-CN" sz="2000" dirty="0">
              <a:latin typeface="黑体" panose="02010609060101010101" pitchFamily="49" charset="-122"/>
              <a:ea typeface="黑体" panose="02010609060101010101" pitchFamily="49" charset="-122"/>
            </a:endParaRPr>
          </a:p>
          <a:p>
            <a:pPr algn="ctr">
              <a:lnSpc>
                <a:spcPct val="150000"/>
              </a:lnSpc>
            </a:pPr>
            <a:r>
              <a:rPr lang="zh-CN" altLang="en-US" sz="2000" dirty="0">
                <a:latin typeface="黑体" panose="02010609060101010101" pitchFamily="49" charset="-122"/>
                <a:ea typeface="黑体" panose="02010609060101010101" pitchFamily="49" charset="-122"/>
              </a:rPr>
              <a:t>在</a:t>
            </a:r>
            <a:r>
              <a:rPr lang="zh-CN" altLang="en-US" sz="2000" u="sng" dirty="0">
                <a:latin typeface="黑体" panose="02010609060101010101" pitchFamily="49" charset="-122"/>
                <a:ea typeface="黑体" panose="02010609060101010101" pitchFamily="49" charset="-122"/>
              </a:rPr>
              <a:t>学习过程</a:t>
            </a:r>
            <a:r>
              <a:rPr lang="zh-CN" altLang="en-US" sz="2000" dirty="0">
                <a:latin typeface="黑体" panose="02010609060101010101" pitchFamily="49" charset="-122"/>
                <a:ea typeface="黑体" panose="02010609060101010101" pitchFamily="49" charset="-122"/>
              </a:rPr>
              <a:t>上的脑活动差异</a:t>
            </a:r>
          </a:p>
        </p:txBody>
      </p:sp>
      <p:sp>
        <p:nvSpPr>
          <p:cNvPr id="11" name="弧形 10">
            <a:extLst>
              <a:ext uri="{FF2B5EF4-FFF2-40B4-BE49-F238E27FC236}">
                <a16:creationId xmlns:a16="http://schemas.microsoft.com/office/drawing/2014/main" id="{860806C6-9C44-49C0-8089-61D0E327BE2B}"/>
              </a:ext>
            </a:extLst>
          </p:cNvPr>
          <p:cNvSpPr/>
          <p:nvPr/>
        </p:nvSpPr>
        <p:spPr>
          <a:xfrm rot="3279396" flipH="1" flipV="1">
            <a:off x="5148142" y="3601217"/>
            <a:ext cx="2544460" cy="1817089"/>
          </a:xfrm>
          <a:prstGeom prst="arc">
            <a:avLst>
              <a:gd name="adj1" fmla="val 14963576"/>
              <a:gd name="adj2" fmla="val 638377"/>
            </a:avLst>
          </a:prstGeom>
          <a:ln w="31750">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5CCF5362-3494-4972-AABA-9925455C9CB6}"/>
              </a:ext>
            </a:extLst>
          </p:cNvPr>
          <p:cNvSpPr/>
          <p:nvPr/>
        </p:nvSpPr>
        <p:spPr>
          <a:xfrm>
            <a:off x="8058662" y="1486649"/>
            <a:ext cx="968968" cy="5416483"/>
          </a:xfrm>
          <a:prstGeom prst="rect">
            <a:avLst/>
          </a:prstGeom>
          <a:solidFill>
            <a:schemeClr val="bg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57926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p:nvPr/>
        </p:nvSpPr>
        <p:spPr>
          <a:xfrm>
            <a:off x="502526" y="1193711"/>
            <a:ext cx="7886700" cy="596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b="1" dirty="0">
                <a:solidFill>
                  <a:srgbClr val="C00000"/>
                </a:solidFill>
                <a:latin typeface="DengXian" panose="02010600030101010101" pitchFamily="2" charset="-122"/>
                <a:ea typeface="SimHei" panose="02010609060101010101" pitchFamily="49" charset="-122"/>
              </a:rPr>
              <a:t> 数据分析</a:t>
            </a:r>
            <a:r>
              <a:rPr lang="zh-CN" altLang="en-US" b="1" dirty="0">
                <a:latin typeface="DengXian" panose="02010600030101010101" pitchFamily="2" charset="-122"/>
                <a:ea typeface="DengXian" panose="02010600030101010101" pitchFamily="2" charset="-122"/>
              </a:rPr>
              <a:t> </a:t>
            </a:r>
            <a:endParaRPr lang="en-US" altLang="zh-CN" b="1" dirty="0">
              <a:latin typeface="DengXian" panose="02010600030101010101" pitchFamily="2" charset="-122"/>
              <a:ea typeface="DengXian" panose="02010600030101010101" pitchFamily="2" charset="-122"/>
            </a:endParaRPr>
          </a:p>
        </p:txBody>
      </p:sp>
      <p:sp>
        <p:nvSpPr>
          <p:cNvPr id="96" name="标题 1">
            <a:extLst>
              <a:ext uri="{FF2B5EF4-FFF2-40B4-BE49-F238E27FC236}">
                <a16:creationId xmlns:a16="http://schemas.microsoft.com/office/drawing/2014/main" id="{F0EA7950-1FD3-4242-96B3-CCBEEFE5218C}"/>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方法</a:t>
            </a:r>
          </a:p>
        </p:txBody>
      </p:sp>
      <p:grpSp>
        <p:nvGrpSpPr>
          <p:cNvPr id="2" name="组合 1">
            <a:extLst>
              <a:ext uri="{FF2B5EF4-FFF2-40B4-BE49-F238E27FC236}">
                <a16:creationId xmlns:a16="http://schemas.microsoft.com/office/drawing/2014/main" id="{BFCAD999-49FD-425C-A2A9-4137A514D0E1}"/>
              </a:ext>
            </a:extLst>
          </p:cNvPr>
          <p:cNvGrpSpPr/>
          <p:nvPr/>
        </p:nvGrpSpPr>
        <p:grpSpPr>
          <a:xfrm>
            <a:off x="579905" y="4557486"/>
            <a:ext cx="7681212" cy="2083278"/>
            <a:chOff x="609668" y="1901397"/>
            <a:chExt cx="8216521" cy="4795679"/>
          </a:xfrm>
        </p:grpSpPr>
        <p:sp>
          <p:nvSpPr>
            <p:cNvPr id="44" name="矩形: 圆角 43">
              <a:extLst>
                <a:ext uri="{FF2B5EF4-FFF2-40B4-BE49-F238E27FC236}">
                  <a16:creationId xmlns:a16="http://schemas.microsoft.com/office/drawing/2014/main" id="{9FB49929-E4D4-4DDF-BEA8-4E656D5B29E1}"/>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id="{B952E29A-4CCE-46BA-A9D9-3A683A7DC47A}"/>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9C15AE0-024D-4666-BCA3-75478A80DB27}"/>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3" name="矩形 102">
              <a:extLst>
                <a:ext uri="{FF2B5EF4-FFF2-40B4-BE49-F238E27FC236}">
                  <a16:creationId xmlns:a16="http://schemas.microsoft.com/office/drawing/2014/main" id="{15EC1565-1C74-459F-A18E-BB75EFF9A7B5}"/>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7" name="矩形 96">
              <a:extLst>
                <a:ext uri="{FF2B5EF4-FFF2-40B4-BE49-F238E27FC236}">
                  <a16:creationId xmlns:a16="http://schemas.microsoft.com/office/drawing/2014/main" id="{1659B8BB-682A-4048-B5D3-DF5EE9449FF2}"/>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8" name="矩形 117">
              <a:extLst>
                <a:ext uri="{FF2B5EF4-FFF2-40B4-BE49-F238E27FC236}">
                  <a16:creationId xmlns:a16="http://schemas.microsoft.com/office/drawing/2014/main" id="{28715851-CA1E-4D4B-8E5B-472ADDA21052}"/>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 name="图片 5">
              <a:extLst>
                <a:ext uri="{FF2B5EF4-FFF2-40B4-BE49-F238E27FC236}">
                  <a16:creationId xmlns:a16="http://schemas.microsoft.com/office/drawing/2014/main" id="{E9A23D9F-7212-4E71-BE88-6A5C273EAE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1765733" y="2737605"/>
              <a:ext cx="971429" cy="1209308"/>
            </a:xfrm>
            <a:prstGeom prst="rect">
              <a:avLst/>
            </a:prstGeom>
          </p:spPr>
        </p:pic>
        <p:pic>
          <p:nvPicPr>
            <p:cNvPr id="14" name="图片 13">
              <a:extLst>
                <a:ext uri="{FF2B5EF4-FFF2-40B4-BE49-F238E27FC236}">
                  <a16:creationId xmlns:a16="http://schemas.microsoft.com/office/drawing/2014/main" id="{AEB37055-076E-4B24-92DB-0A700FC61B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4556534" y="2909900"/>
              <a:ext cx="608362" cy="996390"/>
            </a:xfrm>
            <a:prstGeom prst="rect">
              <a:avLst/>
            </a:prstGeom>
          </p:spPr>
        </p:pic>
        <p:pic>
          <p:nvPicPr>
            <p:cNvPr id="3074" name="Picture 2">
              <a:extLst>
                <a:ext uri="{FF2B5EF4-FFF2-40B4-BE49-F238E27FC236}">
                  <a16:creationId xmlns:a16="http://schemas.microsoft.com/office/drawing/2014/main" id="{F26CB11A-E677-43CA-9992-131D3E8457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a:stretch>
              <a:fillRect/>
            </a:stretch>
          </p:blipFill>
          <p:spPr bwMode="auto">
            <a:xfrm>
              <a:off x="1918448" y="4466904"/>
              <a:ext cx="550912" cy="146520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E1D91F-2534-4B8F-B4EB-36D66041F381}"/>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l="47684" t="9664"/>
            <a:stretch/>
          </p:blipFill>
          <p:spPr bwMode="auto">
            <a:xfrm>
              <a:off x="4620476" y="5148970"/>
              <a:ext cx="386716" cy="950558"/>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40">
              <a:extLst>
                <a:ext uri="{FF2B5EF4-FFF2-40B4-BE49-F238E27FC236}">
                  <a16:creationId xmlns:a16="http://schemas.microsoft.com/office/drawing/2014/main" id="{B961F21C-15FE-42A1-B770-7FCEF3B6CAF0}"/>
                </a:ext>
              </a:extLst>
            </p:cNvPr>
            <p:cNvSpPr txBox="1"/>
            <p:nvPr/>
          </p:nvSpPr>
          <p:spPr>
            <a:xfrm flipH="1">
              <a:off x="609668" y="2397246"/>
              <a:ext cx="328045" cy="393214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机械型学习组</a:t>
              </a:r>
            </a:p>
          </p:txBody>
        </p:sp>
        <p:sp>
          <p:nvSpPr>
            <p:cNvPr id="51" name="矩形 50">
              <a:extLst>
                <a:ext uri="{FF2B5EF4-FFF2-40B4-BE49-F238E27FC236}">
                  <a16:creationId xmlns:a16="http://schemas.microsoft.com/office/drawing/2014/main" id="{990B00B7-714A-4ECE-ACAD-E804FECFFC18}"/>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6" name="矩形 55">
              <a:extLst>
                <a:ext uri="{FF2B5EF4-FFF2-40B4-BE49-F238E27FC236}">
                  <a16:creationId xmlns:a16="http://schemas.microsoft.com/office/drawing/2014/main" id="{49C18E28-9285-44CC-9547-518A3A5125A3}"/>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22" name="图片 21">
              <a:extLst>
                <a:ext uri="{FF2B5EF4-FFF2-40B4-BE49-F238E27FC236}">
                  <a16:creationId xmlns:a16="http://schemas.microsoft.com/office/drawing/2014/main" id="{8B403D06-751D-454D-8C52-4FA0E1E4E261}"/>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1975" y1="24419" x2="41975" y2="24419"/>
                          <a14:foregroundMark x1="34568" y1="27907" x2="34568" y2="27907"/>
                          <a14:foregroundMark x1="24691" y1="29070" x2="24691" y2="29070"/>
                          <a14:foregroundMark x1="33333" y1="36047" x2="33333" y2="36047"/>
                          <a14:foregroundMark x1="37037" y1="54651" x2="37037" y2="54651"/>
                          <a14:foregroundMark x1="80247" y1="55814" x2="80247" y2="55814"/>
                          <a14:foregroundMark x1="79012" y1="52326" x2="79012" y2="52326"/>
                          <a14:foregroundMark x1="79012" y1="51163" x2="79012" y2="51163"/>
                        </a14:backgroundRemoval>
                      </a14:imgEffect>
                    </a14:imgLayer>
                  </a14:imgProps>
                </a:ext>
              </a:extLst>
            </a:blip>
            <a:stretch>
              <a:fillRect/>
            </a:stretch>
          </p:blipFill>
          <p:spPr>
            <a:xfrm>
              <a:off x="7033436" y="5031921"/>
              <a:ext cx="771429" cy="1130442"/>
            </a:xfrm>
            <a:prstGeom prst="rect">
              <a:avLst/>
            </a:prstGeom>
          </p:spPr>
        </p:pic>
        <p:pic>
          <p:nvPicPr>
            <p:cNvPr id="26" name="图片 25">
              <a:extLst>
                <a:ext uri="{FF2B5EF4-FFF2-40B4-BE49-F238E27FC236}">
                  <a16:creationId xmlns:a16="http://schemas.microsoft.com/office/drawing/2014/main" id="{ABB9DBCE-6766-4EAF-9365-17D10E95CF32}"/>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091" b="90909" l="9890" r="89011">
                          <a14:foregroundMark x1="51648" y1="18182" x2="51648" y2="18182"/>
                          <a14:foregroundMark x1="30769" y1="37374" x2="30769" y2="37374"/>
                          <a14:foregroundMark x1="39560" y1="41414" x2="39560" y2="41414"/>
                          <a14:foregroundMark x1="31868" y1="69697" x2="31868" y2="69697"/>
                          <a14:foregroundMark x1="50549" y1="62626" x2="50549" y2="62626"/>
                          <a14:foregroundMark x1="56044" y1="68687" x2="56044" y2="68687"/>
                          <a14:foregroundMark x1="54945" y1="77778" x2="54945" y2="77778"/>
                          <a14:foregroundMark x1="46154" y1="87879" x2="46154" y2="87879"/>
                          <a14:foregroundMark x1="43956" y1="90909" x2="43956" y2="90909"/>
                          <a14:foregroundMark x1="70330" y1="58586" x2="70330" y2="58586"/>
                          <a14:foregroundMark x1="59341" y1="31313" x2="59341" y2="31313"/>
                          <a14:foregroundMark x1="60440" y1="37374" x2="60440" y2="37374"/>
                          <a14:foregroundMark x1="65934" y1="35354" x2="65934" y2="35354"/>
                          <a14:foregroundMark x1="41758" y1="36364" x2="41758" y2="36364"/>
                          <a14:backgroundMark x1="56044" y1="73737" x2="56044" y2="73737"/>
                          <a14:backgroundMark x1="64835" y1="27273" x2="64835" y2="27273"/>
                          <a14:backgroundMark x1="47253" y1="35354" x2="47253" y2="35354"/>
                          <a14:backgroundMark x1="61538" y1="34343" x2="61538" y2="34343"/>
                        </a14:backgroundRemoval>
                      </a14:imgEffect>
                    </a14:imgLayer>
                  </a14:imgProps>
                </a:ext>
              </a:extLst>
            </a:blip>
            <a:stretch>
              <a:fillRect/>
            </a:stretch>
          </p:blipFill>
          <p:spPr>
            <a:xfrm>
              <a:off x="7172441" y="2817357"/>
              <a:ext cx="632424" cy="949599"/>
            </a:xfrm>
            <a:prstGeom prst="rect">
              <a:avLst/>
            </a:prstGeom>
          </p:spPr>
        </p:pic>
      </p:grpSp>
      <p:grpSp>
        <p:nvGrpSpPr>
          <p:cNvPr id="69" name="组合 68">
            <a:extLst>
              <a:ext uri="{FF2B5EF4-FFF2-40B4-BE49-F238E27FC236}">
                <a16:creationId xmlns:a16="http://schemas.microsoft.com/office/drawing/2014/main" id="{F5E6EB54-FF71-4C53-ABDE-E8497F427795}"/>
              </a:ext>
            </a:extLst>
          </p:cNvPr>
          <p:cNvGrpSpPr/>
          <p:nvPr/>
        </p:nvGrpSpPr>
        <p:grpSpPr>
          <a:xfrm>
            <a:off x="558008" y="2167567"/>
            <a:ext cx="7681212" cy="2083278"/>
            <a:chOff x="609668" y="1901397"/>
            <a:chExt cx="8216521" cy="4795679"/>
          </a:xfrm>
        </p:grpSpPr>
        <p:sp>
          <p:nvSpPr>
            <p:cNvPr id="70" name="矩形: 圆角 69">
              <a:extLst>
                <a:ext uri="{FF2B5EF4-FFF2-40B4-BE49-F238E27FC236}">
                  <a16:creationId xmlns:a16="http://schemas.microsoft.com/office/drawing/2014/main" id="{CFD60E80-DD80-4B43-9196-3BEDF24D1ACF}"/>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1" name="矩形: 圆角 70">
              <a:extLst>
                <a:ext uri="{FF2B5EF4-FFF2-40B4-BE49-F238E27FC236}">
                  <a16:creationId xmlns:a16="http://schemas.microsoft.com/office/drawing/2014/main" id="{99E96A6A-678E-4681-89F2-C8A10648C8CE}"/>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442B0FEF-10AC-4D64-A2B8-29BF3FF83249}"/>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3" name="矩形 72">
              <a:extLst>
                <a:ext uri="{FF2B5EF4-FFF2-40B4-BE49-F238E27FC236}">
                  <a16:creationId xmlns:a16="http://schemas.microsoft.com/office/drawing/2014/main" id="{CC3C3F55-4070-4144-AE93-D3A3155454D6}"/>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4" name="矩形 73">
              <a:extLst>
                <a:ext uri="{FF2B5EF4-FFF2-40B4-BE49-F238E27FC236}">
                  <a16:creationId xmlns:a16="http://schemas.microsoft.com/office/drawing/2014/main" id="{0077B7A0-54F2-48D5-92FC-5FBD431E68B8}"/>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5" name="矩形 74">
              <a:extLst>
                <a:ext uri="{FF2B5EF4-FFF2-40B4-BE49-F238E27FC236}">
                  <a16:creationId xmlns:a16="http://schemas.microsoft.com/office/drawing/2014/main" id="{A20F69EC-05CE-4CAE-9E0B-58D93582D275}"/>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文本框 79">
              <a:extLst>
                <a:ext uri="{FF2B5EF4-FFF2-40B4-BE49-F238E27FC236}">
                  <a16:creationId xmlns:a16="http://schemas.microsoft.com/office/drawing/2014/main" id="{5B19F26B-C4F1-4EA4-99B0-2D833A0CA156}"/>
                </a:ext>
              </a:extLst>
            </p:cNvPr>
            <p:cNvSpPr txBox="1"/>
            <p:nvPr/>
          </p:nvSpPr>
          <p:spPr>
            <a:xfrm flipH="1">
              <a:off x="609668" y="2397246"/>
              <a:ext cx="328045" cy="393214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理解型学习组</a:t>
              </a:r>
            </a:p>
          </p:txBody>
        </p:sp>
        <p:sp>
          <p:nvSpPr>
            <p:cNvPr id="81" name="矩形 80">
              <a:extLst>
                <a:ext uri="{FF2B5EF4-FFF2-40B4-BE49-F238E27FC236}">
                  <a16:creationId xmlns:a16="http://schemas.microsoft.com/office/drawing/2014/main" id="{C2244D3C-125F-401A-BA35-98EA4D7BFFA9}"/>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2" name="矩形 81">
              <a:extLst>
                <a:ext uri="{FF2B5EF4-FFF2-40B4-BE49-F238E27FC236}">
                  <a16:creationId xmlns:a16="http://schemas.microsoft.com/office/drawing/2014/main" id="{ADD0C14D-2F1B-4DF6-BA43-7B43CA71C230}"/>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pic>
        <p:nvPicPr>
          <p:cNvPr id="88" name="图片 87">
            <a:extLst>
              <a:ext uri="{FF2B5EF4-FFF2-40B4-BE49-F238E27FC236}">
                <a16:creationId xmlns:a16="http://schemas.microsoft.com/office/drawing/2014/main" id="{57CC52A9-44FB-4BCC-B1B1-3EFABED98F11}"/>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1277157" y="2415070"/>
            <a:ext cx="703022" cy="696797"/>
          </a:xfrm>
          <a:prstGeom prst="rect">
            <a:avLst/>
          </a:prstGeom>
        </p:spPr>
      </p:pic>
      <p:pic>
        <p:nvPicPr>
          <p:cNvPr id="90" name="图片 89">
            <a:extLst>
              <a:ext uri="{FF2B5EF4-FFF2-40B4-BE49-F238E27FC236}">
                <a16:creationId xmlns:a16="http://schemas.microsoft.com/office/drawing/2014/main" id="{E8DDB171-4E4A-41A0-B511-5BDC0F1C92F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3970015" y="2451217"/>
            <a:ext cx="703022" cy="696797"/>
          </a:xfrm>
          <a:prstGeom prst="rect">
            <a:avLst/>
          </a:prstGeom>
        </p:spPr>
      </p:pic>
      <p:pic>
        <p:nvPicPr>
          <p:cNvPr id="91" name="图片 90">
            <a:extLst>
              <a:ext uri="{FF2B5EF4-FFF2-40B4-BE49-F238E27FC236}">
                <a16:creationId xmlns:a16="http://schemas.microsoft.com/office/drawing/2014/main" id="{8363180D-CF62-4FFB-BB3D-CFCC94B2EAED}"/>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tretch>
            <a:fillRect/>
          </a:stretch>
        </p:blipFill>
        <p:spPr>
          <a:xfrm>
            <a:off x="1316830" y="3385974"/>
            <a:ext cx="622755" cy="749048"/>
          </a:xfrm>
          <a:prstGeom prst="rect">
            <a:avLst/>
          </a:prstGeom>
        </p:spPr>
      </p:pic>
      <p:pic>
        <p:nvPicPr>
          <p:cNvPr id="94" name="图片 93">
            <a:extLst>
              <a:ext uri="{FF2B5EF4-FFF2-40B4-BE49-F238E27FC236}">
                <a16:creationId xmlns:a16="http://schemas.microsoft.com/office/drawing/2014/main" id="{50CA2625-3043-42D3-BEF7-57F9BB12A1A6}"/>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rcRect l="19005" t="50416" r="49842" b="13183"/>
          <a:stretch/>
        </p:blipFill>
        <p:spPr>
          <a:xfrm>
            <a:off x="4130506" y="3429000"/>
            <a:ext cx="413111" cy="580592"/>
          </a:xfrm>
          <a:prstGeom prst="rect">
            <a:avLst/>
          </a:prstGeom>
        </p:spPr>
      </p:pic>
      <p:pic>
        <p:nvPicPr>
          <p:cNvPr id="100" name="图片 99">
            <a:extLst>
              <a:ext uri="{FF2B5EF4-FFF2-40B4-BE49-F238E27FC236}">
                <a16:creationId xmlns:a16="http://schemas.microsoft.com/office/drawing/2014/main" id="{35A9FC89-55AC-48C3-ABCF-684BF7A7F827}"/>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6540023" y="2472112"/>
            <a:ext cx="591775" cy="604350"/>
          </a:xfrm>
          <a:prstGeom prst="rect">
            <a:avLst/>
          </a:prstGeom>
        </p:spPr>
      </p:pic>
      <p:pic>
        <p:nvPicPr>
          <p:cNvPr id="101" name="图片 100">
            <a:extLst>
              <a:ext uri="{FF2B5EF4-FFF2-40B4-BE49-F238E27FC236}">
                <a16:creationId xmlns:a16="http://schemas.microsoft.com/office/drawing/2014/main" id="{57BC7074-27F7-4A49-86BD-5F7A13F67609}"/>
              </a:ext>
            </a:extLst>
          </p:cNvPr>
          <p:cNvPicPr>
            <a:picLocks noChangeAspect="1"/>
          </p:cNvPicPr>
          <p:nvPr/>
        </p:nvPicPr>
        <p:blipFill>
          <a:blip r:embed="rId21">
            <a:biLevel thresh="75000"/>
            <a:extLst>
              <a:ext uri="{BEBA8EAE-BF5A-486C-A8C5-ECC9F3942E4B}">
                <a14:imgProps xmlns:a14="http://schemas.microsoft.com/office/drawing/2010/main">
                  <a14:imgLayer r:embed="rId22">
                    <a14:imgEffect>
                      <a14:backgroundRemoval t="10000" b="90000" l="10000" r="90000"/>
                    </a14:imgEffect>
                  </a14:imgLayer>
                </a14:imgProps>
              </a:ext>
            </a:extLst>
          </a:blip>
          <a:stretch>
            <a:fillRect/>
          </a:stretch>
        </p:blipFill>
        <p:spPr>
          <a:xfrm>
            <a:off x="6629561" y="3460875"/>
            <a:ext cx="620233" cy="620233"/>
          </a:xfrm>
          <a:prstGeom prst="rect">
            <a:avLst/>
          </a:prstGeom>
        </p:spPr>
      </p:pic>
      <p:sp>
        <p:nvSpPr>
          <p:cNvPr id="102" name="文本框 101">
            <a:extLst>
              <a:ext uri="{FF2B5EF4-FFF2-40B4-BE49-F238E27FC236}">
                <a16:creationId xmlns:a16="http://schemas.microsoft.com/office/drawing/2014/main" id="{23E17E3A-BED2-46FF-907E-DDC94945A622}"/>
              </a:ext>
            </a:extLst>
          </p:cNvPr>
          <p:cNvSpPr txBox="1"/>
          <p:nvPr/>
        </p:nvSpPr>
        <p:spPr>
          <a:xfrm>
            <a:off x="1556500" y="1778604"/>
            <a:ext cx="1196974"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提先学会</a:t>
            </a:r>
          </a:p>
        </p:txBody>
      </p:sp>
      <p:sp>
        <p:nvSpPr>
          <p:cNvPr id="104" name="文本框 103">
            <a:extLst>
              <a:ext uri="{FF2B5EF4-FFF2-40B4-BE49-F238E27FC236}">
                <a16:creationId xmlns:a16="http://schemas.microsoft.com/office/drawing/2014/main" id="{73C6B6FB-F43F-4F49-8DE6-3F9806462073}"/>
              </a:ext>
            </a:extLst>
          </p:cNvPr>
          <p:cNvSpPr txBox="1"/>
          <p:nvPr/>
        </p:nvSpPr>
        <p:spPr>
          <a:xfrm>
            <a:off x="5096881" y="1747852"/>
            <a:ext cx="1443141"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核磁内现学</a:t>
            </a:r>
          </a:p>
        </p:txBody>
      </p:sp>
      <p:pic>
        <p:nvPicPr>
          <p:cNvPr id="106" name="Picture 4">
            <a:extLst>
              <a:ext uri="{FF2B5EF4-FFF2-40B4-BE49-F238E27FC236}">
                <a16:creationId xmlns:a16="http://schemas.microsoft.com/office/drawing/2014/main" id="{E8A9A535-6940-4A9C-B57D-541D673E93C7}"/>
              </a:ext>
            </a:extLst>
          </p:cNvPr>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3972524" y="3069113"/>
            <a:ext cx="833070" cy="169325"/>
          </a:xfrm>
          <a:prstGeom prst="rect">
            <a:avLst/>
          </a:prstGeom>
          <a:noFill/>
          <a:extLst>
            <a:ext uri="{909E8E84-426E-40DD-AFC4-6F175D3DCCD1}">
              <a14:hiddenFill xmlns:a14="http://schemas.microsoft.com/office/drawing/2010/main">
                <a:solidFill>
                  <a:srgbClr val="FFFFFF"/>
                </a:solidFill>
              </a14:hiddenFill>
            </a:ext>
          </a:extLst>
        </p:spPr>
      </p:pic>
      <p:sp>
        <p:nvSpPr>
          <p:cNvPr id="109" name="文本框 108">
            <a:extLst>
              <a:ext uri="{FF2B5EF4-FFF2-40B4-BE49-F238E27FC236}">
                <a16:creationId xmlns:a16="http://schemas.microsoft.com/office/drawing/2014/main" id="{AE85E8A7-1573-447D-A93D-34DFE227DBEE}"/>
              </a:ext>
            </a:extLst>
          </p:cNvPr>
          <p:cNvSpPr txBox="1"/>
          <p:nvPr/>
        </p:nvSpPr>
        <p:spPr>
          <a:xfrm>
            <a:off x="1970329" y="2612697"/>
            <a:ext cx="570447" cy="1477328"/>
          </a:xfrm>
          <a:prstGeom prst="rect">
            <a:avLst/>
          </a:prstGeom>
          <a:noFill/>
        </p:spPr>
        <p:txBody>
          <a:bodyPr wrap="squar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endParaRPr lang="zh-CN" altLang="en-US" dirty="0">
              <a:solidFill>
                <a:srgbClr val="FF0000"/>
              </a:solidFill>
            </a:endParaRPr>
          </a:p>
        </p:txBody>
      </p:sp>
      <p:sp>
        <p:nvSpPr>
          <p:cNvPr id="110" name="文本框 109">
            <a:extLst>
              <a:ext uri="{FF2B5EF4-FFF2-40B4-BE49-F238E27FC236}">
                <a16:creationId xmlns:a16="http://schemas.microsoft.com/office/drawing/2014/main" id="{01A1A878-56EB-436E-B467-190261976F40}"/>
              </a:ext>
            </a:extLst>
          </p:cNvPr>
          <p:cNvSpPr txBox="1"/>
          <p:nvPr/>
        </p:nvSpPr>
        <p:spPr>
          <a:xfrm>
            <a:off x="4710834" y="2612697"/>
            <a:ext cx="560108" cy="1477328"/>
          </a:xfrm>
          <a:prstGeom prst="rect">
            <a:avLst/>
          </a:prstGeom>
          <a:noFill/>
        </p:spPr>
        <p:txBody>
          <a:bodyPr wrap="squar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p>
        </p:txBody>
      </p:sp>
      <p:sp>
        <p:nvSpPr>
          <p:cNvPr id="111" name="文本框 110">
            <a:extLst>
              <a:ext uri="{FF2B5EF4-FFF2-40B4-BE49-F238E27FC236}">
                <a16:creationId xmlns:a16="http://schemas.microsoft.com/office/drawing/2014/main" id="{0AD93082-687E-42B0-B2B1-77CEC6800C5D}"/>
              </a:ext>
            </a:extLst>
          </p:cNvPr>
          <p:cNvSpPr txBox="1"/>
          <p:nvPr/>
        </p:nvSpPr>
        <p:spPr>
          <a:xfrm>
            <a:off x="7180086" y="2612696"/>
            <a:ext cx="548291" cy="1477328"/>
          </a:xfrm>
          <a:prstGeom prst="rect">
            <a:avLst/>
          </a:prstGeom>
          <a:noFill/>
        </p:spPr>
        <p:txBody>
          <a:bodyPr wrap="square" rtlCol="0">
            <a:spAutoFit/>
          </a:bodyPr>
          <a:lstStyle/>
          <a:p>
            <a:r>
              <a:rPr lang="en-US" altLang="zh-CN" dirty="0">
                <a:solidFill>
                  <a:srgbClr val="FF0000"/>
                </a:solidFill>
              </a:rPr>
              <a:t>Mc+</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Md</a:t>
            </a:r>
          </a:p>
        </p:txBody>
      </p:sp>
      <p:sp>
        <p:nvSpPr>
          <p:cNvPr id="112" name="文本框 111">
            <a:extLst>
              <a:ext uri="{FF2B5EF4-FFF2-40B4-BE49-F238E27FC236}">
                <a16:creationId xmlns:a16="http://schemas.microsoft.com/office/drawing/2014/main" id="{5912D987-E163-493D-93E5-6B8AC620AD3E}"/>
              </a:ext>
            </a:extLst>
          </p:cNvPr>
          <p:cNvSpPr txBox="1"/>
          <p:nvPr/>
        </p:nvSpPr>
        <p:spPr>
          <a:xfrm>
            <a:off x="2033858" y="5068003"/>
            <a:ext cx="503979" cy="1477328"/>
          </a:xfrm>
          <a:prstGeom prst="rect">
            <a:avLst/>
          </a:prstGeom>
          <a:noFill/>
        </p:spPr>
        <p:txBody>
          <a:bodyPr wrap="squar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endParaRPr lang="zh-CN" altLang="en-US" dirty="0">
              <a:solidFill>
                <a:srgbClr val="FF0000"/>
              </a:solidFill>
            </a:endParaRPr>
          </a:p>
        </p:txBody>
      </p:sp>
      <p:sp>
        <p:nvSpPr>
          <p:cNvPr id="113" name="文本框 112">
            <a:extLst>
              <a:ext uri="{FF2B5EF4-FFF2-40B4-BE49-F238E27FC236}">
                <a16:creationId xmlns:a16="http://schemas.microsoft.com/office/drawing/2014/main" id="{539D828C-CD0E-46B9-9427-35F5AF51D804}"/>
              </a:ext>
            </a:extLst>
          </p:cNvPr>
          <p:cNvSpPr txBox="1"/>
          <p:nvPr/>
        </p:nvSpPr>
        <p:spPr>
          <a:xfrm>
            <a:off x="4774362" y="5068003"/>
            <a:ext cx="493639" cy="1477328"/>
          </a:xfrm>
          <a:prstGeom prst="rect">
            <a:avLst/>
          </a:prstGeom>
          <a:noFill/>
        </p:spPr>
        <p:txBody>
          <a:bodyPr wrap="squar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p>
        </p:txBody>
      </p:sp>
      <p:sp>
        <p:nvSpPr>
          <p:cNvPr id="114" name="文本框 113">
            <a:extLst>
              <a:ext uri="{FF2B5EF4-FFF2-40B4-BE49-F238E27FC236}">
                <a16:creationId xmlns:a16="http://schemas.microsoft.com/office/drawing/2014/main" id="{8503FCE2-ACD1-4A0D-9E3D-89CA9B41026D}"/>
              </a:ext>
            </a:extLst>
          </p:cNvPr>
          <p:cNvSpPr txBox="1"/>
          <p:nvPr/>
        </p:nvSpPr>
        <p:spPr>
          <a:xfrm>
            <a:off x="7243613" y="5068002"/>
            <a:ext cx="481823" cy="1477328"/>
          </a:xfrm>
          <a:prstGeom prst="rect">
            <a:avLst/>
          </a:prstGeom>
          <a:noFill/>
        </p:spPr>
        <p:txBody>
          <a:bodyPr wrap="square" rtlCol="0">
            <a:spAutoFit/>
          </a:bodyPr>
          <a:lstStyle/>
          <a:p>
            <a:r>
              <a:rPr lang="en-US" altLang="zh-CN" dirty="0" err="1">
                <a:solidFill>
                  <a:srgbClr val="FF0000"/>
                </a:solidFill>
              </a:rPr>
              <a:t>Rc</a:t>
            </a:r>
            <a:r>
              <a:rPr lang="en-US" altLang="zh-CN" dirty="0">
                <a:solidFill>
                  <a:srgbClr val="FF0000"/>
                </a:solidFill>
              </a:rPr>
              <a:t>+</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Rd</a:t>
            </a:r>
          </a:p>
        </p:txBody>
      </p:sp>
      <p:grpSp>
        <p:nvGrpSpPr>
          <p:cNvPr id="63" name="组合 62">
            <a:extLst>
              <a:ext uri="{FF2B5EF4-FFF2-40B4-BE49-F238E27FC236}">
                <a16:creationId xmlns:a16="http://schemas.microsoft.com/office/drawing/2014/main" id="{E6555262-D6E4-454F-BAC2-8A31ABD13E4F}"/>
              </a:ext>
            </a:extLst>
          </p:cNvPr>
          <p:cNvGrpSpPr/>
          <p:nvPr/>
        </p:nvGrpSpPr>
        <p:grpSpPr>
          <a:xfrm>
            <a:off x="7882341" y="1698019"/>
            <a:ext cx="964952" cy="4940091"/>
            <a:chOff x="7886063" y="1697467"/>
            <a:chExt cx="1338828" cy="5073625"/>
          </a:xfrm>
        </p:grpSpPr>
        <p:sp>
          <p:nvSpPr>
            <p:cNvPr id="64" name="矩形 63">
              <a:extLst>
                <a:ext uri="{FF2B5EF4-FFF2-40B4-BE49-F238E27FC236}">
                  <a16:creationId xmlns:a16="http://schemas.microsoft.com/office/drawing/2014/main" id="{0E7754F1-DBE0-475F-916F-2D8EC0715B09}"/>
                </a:ext>
              </a:extLst>
            </p:cNvPr>
            <p:cNvSpPr/>
            <p:nvPr/>
          </p:nvSpPr>
          <p:spPr>
            <a:xfrm>
              <a:off x="8198461" y="2300514"/>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5" name="文本框 64">
              <a:extLst>
                <a:ext uri="{FF2B5EF4-FFF2-40B4-BE49-F238E27FC236}">
                  <a16:creationId xmlns:a16="http://schemas.microsoft.com/office/drawing/2014/main" id="{5A432E76-1BB7-46EE-AD8F-EDF7888A79D9}"/>
                </a:ext>
              </a:extLst>
            </p:cNvPr>
            <p:cNvSpPr txBox="1"/>
            <p:nvPr/>
          </p:nvSpPr>
          <p:spPr>
            <a:xfrm>
              <a:off x="7886063" y="1697467"/>
              <a:ext cx="133882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核磁内测试</a:t>
              </a:r>
            </a:p>
          </p:txBody>
        </p:sp>
        <p:grpSp>
          <p:nvGrpSpPr>
            <p:cNvPr id="66" name="组合 65">
              <a:extLst>
                <a:ext uri="{FF2B5EF4-FFF2-40B4-BE49-F238E27FC236}">
                  <a16:creationId xmlns:a16="http://schemas.microsoft.com/office/drawing/2014/main" id="{ABCD99E6-06FA-446D-9807-8DC908A11B52}"/>
                </a:ext>
              </a:extLst>
            </p:cNvPr>
            <p:cNvGrpSpPr/>
            <p:nvPr/>
          </p:nvGrpSpPr>
          <p:grpSpPr>
            <a:xfrm>
              <a:off x="8130702" y="2448666"/>
              <a:ext cx="970283" cy="4322426"/>
              <a:chOff x="8130702" y="2448666"/>
              <a:chExt cx="970283" cy="4322426"/>
            </a:xfrm>
          </p:grpSpPr>
          <p:pic>
            <p:nvPicPr>
              <p:cNvPr id="67" name="图片 66">
                <a:extLst>
                  <a:ext uri="{FF2B5EF4-FFF2-40B4-BE49-F238E27FC236}">
                    <a16:creationId xmlns:a16="http://schemas.microsoft.com/office/drawing/2014/main" id="{D5A06C92-9684-4677-B027-155CE2311AE9}"/>
                  </a:ext>
                </a:extLst>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8364060" y="2448666"/>
                <a:ext cx="607771" cy="620686"/>
              </a:xfrm>
              <a:prstGeom prst="rect">
                <a:avLst/>
              </a:prstGeom>
            </p:spPr>
          </p:pic>
          <p:sp>
            <p:nvSpPr>
              <p:cNvPr id="68" name="文本框 67">
                <a:extLst>
                  <a:ext uri="{FF2B5EF4-FFF2-40B4-BE49-F238E27FC236}">
                    <a16:creationId xmlns:a16="http://schemas.microsoft.com/office/drawing/2014/main" id="{5CC3E723-7DF7-448D-B728-298DCBEADCA6}"/>
                  </a:ext>
                </a:extLst>
              </p:cNvPr>
              <p:cNvSpPr txBox="1"/>
              <p:nvPr/>
            </p:nvSpPr>
            <p:spPr>
              <a:xfrm>
                <a:off x="8130702" y="2890983"/>
                <a:ext cx="615874" cy="1477328"/>
              </a:xfrm>
              <a:prstGeom prst="rect">
                <a:avLst/>
              </a:prstGeom>
              <a:noFill/>
            </p:spPr>
            <p:txBody>
              <a:bodyPr wrap="none" rtlCol="0">
                <a:spAutoFit/>
              </a:bodyPr>
              <a:lstStyle/>
              <a:p>
                <a:r>
                  <a:rPr lang="en-US" altLang="zh-CN" dirty="0" err="1">
                    <a:solidFill>
                      <a:srgbClr val="FF0000"/>
                    </a:solidFill>
                  </a:rPr>
                  <a:t>TMo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TMn</a:t>
                </a:r>
                <a:endParaRPr lang="en-US" altLang="zh-CN" dirty="0">
                  <a:solidFill>
                    <a:srgbClr val="FF0000"/>
                  </a:solidFill>
                </a:endParaRPr>
              </a:p>
            </p:txBody>
          </p:sp>
          <p:pic>
            <p:nvPicPr>
              <p:cNvPr id="76" name="图片 75">
                <a:extLst>
                  <a:ext uri="{FF2B5EF4-FFF2-40B4-BE49-F238E27FC236}">
                    <a16:creationId xmlns:a16="http://schemas.microsoft.com/office/drawing/2014/main" id="{888A1BD7-15D0-4321-9665-615D46A387B6}"/>
                  </a:ext>
                </a:extLst>
              </p:cNvPr>
              <p:cNvPicPr>
                <a:picLocks noChangeAspect="1"/>
              </p:cNvPicPr>
              <p:nvPr/>
            </p:nvPicPr>
            <p:blipFill rotWithShape="1">
              <a:blip r:embed="rId27" cstate="print">
                <a:extLst>
                  <a:ext uri="{BEBA8EAE-BF5A-486C-A8C5-ECC9F3942E4B}">
                    <a14:imgProps xmlns:a14="http://schemas.microsoft.com/office/drawing/2010/main">
                      <a14:imgLayer r:embed="rId28">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2336" t="40812" r="13482" b="42340"/>
              <a:stretch/>
            </p:blipFill>
            <p:spPr>
              <a:xfrm>
                <a:off x="8370728" y="3477652"/>
                <a:ext cx="568701" cy="379991"/>
              </a:xfrm>
              <a:prstGeom prst="rect">
                <a:avLst/>
              </a:prstGeom>
            </p:spPr>
          </p:pic>
          <p:pic>
            <p:nvPicPr>
              <p:cNvPr id="77" name="Picture 4">
                <a:extLst>
                  <a:ext uri="{FF2B5EF4-FFF2-40B4-BE49-F238E27FC236}">
                    <a16:creationId xmlns:a16="http://schemas.microsoft.com/office/drawing/2014/main" id="{8767C5BE-B93E-4225-B665-00DE3FDD8B26}"/>
                  </a:ext>
                </a:extLst>
              </p:cNvPr>
              <p:cNvPicPr>
                <a:picLocks noChangeAspect="1" noChangeArrowheads="1"/>
              </p:cNvPicPr>
              <p:nvPr/>
            </p:nvPicPr>
            <p:blipFill rotWithShape="1">
              <a:blip r:embed="rId29" cstate="print">
                <a:extLst>
                  <a:ext uri="{BEBA8EAE-BF5A-486C-A8C5-ECC9F3942E4B}">
                    <a14:imgProps xmlns:a14="http://schemas.microsoft.com/office/drawing/2010/main">
                      <a14:imgLayer r:embed="rId30">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8227283" y="3872916"/>
                <a:ext cx="855589" cy="173902"/>
              </a:xfrm>
              <a:prstGeom prst="rect">
                <a:avLst/>
              </a:prstGeom>
              <a:noFill/>
              <a:extLst>
                <a:ext uri="{909E8E84-426E-40DD-AFC4-6F175D3DCCD1}">
                  <a14:hiddenFill xmlns:a14="http://schemas.microsoft.com/office/drawing/2010/main">
                    <a:solidFill>
                      <a:srgbClr val="FFFFFF"/>
                    </a:solidFill>
                  </a14:hiddenFill>
                </a:ext>
              </a:extLst>
            </p:spPr>
          </p:pic>
          <p:sp>
            <p:nvSpPr>
              <p:cNvPr id="78" name="矩形 77">
                <a:extLst>
                  <a:ext uri="{FF2B5EF4-FFF2-40B4-BE49-F238E27FC236}">
                    <a16:creationId xmlns:a16="http://schemas.microsoft.com/office/drawing/2014/main" id="{6ACEBCEB-59B1-450C-A49E-05E95C31FBB4}"/>
                  </a:ext>
                </a:extLst>
              </p:cNvPr>
              <p:cNvSpPr/>
              <p:nvPr/>
            </p:nvSpPr>
            <p:spPr>
              <a:xfrm>
                <a:off x="8209169" y="4660967"/>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79" name="图片 78">
                <a:extLst>
                  <a:ext uri="{FF2B5EF4-FFF2-40B4-BE49-F238E27FC236}">
                    <a16:creationId xmlns:a16="http://schemas.microsoft.com/office/drawing/2014/main" id="{DA91DE5F-FD04-45E5-8D9E-300FFDD2B2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8438639" y="4944437"/>
                <a:ext cx="442968" cy="525655"/>
              </a:xfrm>
              <a:prstGeom prst="rect">
                <a:avLst/>
              </a:prstGeom>
            </p:spPr>
          </p:pic>
          <p:pic>
            <p:nvPicPr>
              <p:cNvPr id="83" name="Picture 2">
                <a:extLst>
                  <a:ext uri="{FF2B5EF4-FFF2-40B4-BE49-F238E27FC236}">
                    <a16:creationId xmlns:a16="http://schemas.microsoft.com/office/drawing/2014/main" id="{6D3F929E-6864-444E-ADAD-D539CB42AB0D}"/>
                  </a:ext>
                </a:extLst>
              </p:cNvPr>
              <p:cNvPicPr>
                <a:picLocks noChangeAspect="1" noChangeArrowheads="1"/>
              </p:cNvPicPr>
              <p:nvPr/>
            </p:nvPicPr>
            <p:blipFill rotWithShape="1">
              <a:blip r:embed="rId31" cstate="print">
                <a:extLst>
                  <a:ext uri="{BEBA8EAE-BF5A-486C-A8C5-ECC9F3942E4B}">
                    <a14:imgProps xmlns:a14="http://schemas.microsoft.com/office/drawing/2010/main">
                      <a14:imgLayer r:embed="rId32">
                        <a14:imgEffect>
                          <a14:backgroundRemoval t="10000" b="90000" l="10000" r="90000">
                            <a14:foregroundMark x1="25903" y1="17199" x2="25903" y2="17199"/>
                            <a14:foregroundMark x1="60440" y1="20396" x2="60440" y2="20396"/>
                            <a14:foregroundMark x1="69231" y1="58447" x2="69231" y2="58447"/>
                            <a14:foregroundMark x1="85606" y1="37500" x2="85606" y2="37500"/>
                            <a14:foregroundMark x1="57576" y1="37500" x2="57576" y2="37500"/>
                            <a14:foregroundMark x1="57576" y1="43382" x2="57576" y2="43382"/>
                          </a14:backgroundRemoval>
                        </a14:imgEffect>
                      </a14:imgLayer>
                    </a14:imgProps>
                  </a:ext>
                  <a:ext uri="{28A0092B-C50C-407E-A947-70E740481C1C}">
                    <a14:useLocalDpi xmlns:a14="http://schemas.microsoft.com/office/drawing/2010/main" val="0"/>
                  </a:ext>
                </a:extLst>
              </a:blip>
              <a:srcRect l="47684" t="9664"/>
              <a:stretch/>
            </p:blipFill>
            <p:spPr bwMode="auto">
              <a:xfrm>
                <a:off x="8555478" y="5881598"/>
                <a:ext cx="287299" cy="511660"/>
              </a:xfrm>
              <a:prstGeom prst="rect">
                <a:avLst/>
              </a:prstGeom>
              <a:noFill/>
              <a:extLst>
                <a:ext uri="{909E8E84-426E-40DD-AFC4-6F175D3DCCD1}">
                  <a14:hiddenFill xmlns:a14="http://schemas.microsoft.com/office/drawing/2010/main">
                    <a:solidFill>
                      <a:srgbClr val="FFFFFF"/>
                    </a:solidFill>
                  </a14:hiddenFill>
                </a:ext>
              </a:extLst>
            </p:spPr>
          </p:pic>
          <p:pic>
            <p:nvPicPr>
              <p:cNvPr id="84" name="图片 83">
                <a:extLst>
                  <a:ext uri="{FF2B5EF4-FFF2-40B4-BE49-F238E27FC236}">
                    <a16:creationId xmlns:a16="http://schemas.microsoft.com/office/drawing/2014/main" id="{29BD8C14-A71E-4FBF-9800-F13F261C2D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8388518" y="6096231"/>
                <a:ext cx="576487" cy="519968"/>
              </a:xfrm>
              <a:prstGeom prst="rect">
                <a:avLst/>
              </a:prstGeom>
            </p:spPr>
          </p:pic>
          <p:sp>
            <p:nvSpPr>
              <p:cNvPr id="85" name="文本框 84">
                <a:extLst>
                  <a:ext uri="{FF2B5EF4-FFF2-40B4-BE49-F238E27FC236}">
                    <a16:creationId xmlns:a16="http://schemas.microsoft.com/office/drawing/2014/main" id="{6EE0ACC2-2ED1-4C70-8520-4FA1A7C780C8}"/>
                  </a:ext>
                </a:extLst>
              </p:cNvPr>
              <p:cNvSpPr txBox="1"/>
              <p:nvPr/>
            </p:nvSpPr>
            <p:spPr>
              <a:xfrm>
                <a:off x="8192895" y="5293764"/>
                <a:ext cx="538994" cy="1477328"/>
              </a:xfrm>
              <a:prstGeom prst="rect">
                <a:avLst/>
              </a:prstGeom>
              <a:noFill/>
            </p:spPr>
            <p:txBody>
              <a:bodyPr wrap="none" rtlCol="0">
                <a:spAutoFit/>
              </a:bodyPr>
              <a:lstStyle/>
              <a:p>
                <a:r>
                  <a:rPr lang="en-US" altLang="zh-CN" dirty="0" err="1">
                    <a:solidFill>
                      <a:srgbClr val="FF0000"/>
                    </a:solidFill>
                  </a:rPr>
                  <a:t>TRo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TRn</a:t>
                </a:r>
                <a:endParaRPr lang="en-US" altLang="zh-CN" dirty="0">
                  <a:solidFill>
                    <a:srgbClr val="FF0000"/>
                  </a:solidFill>
                </a:endParaRPr>
              </a:p>
            </p:txBody>
          </p:sp>
        </p:grpSp>
      </p:grpSp>
      <p:sp>
        <p:nvSpPr>
          <p:cNvPr id="3" name="矩形 2">
            <a:extLst>
              <a:ext uri="{FF2B5EF4-FFF2-40B4-BE49-F238E27FC236}">
                <a16:creationId xmlns:a16="http://schemas.microsoft.com/office/drawing/2014/main" id="{3A382D5F-6D3E-4CBB-8F7F-8BFB0548F14E}"/>
              </a:ext>
            </a:extLst>
          </p:cNvPr>
          <p:cNvSpPr/>
          <p:nvPr/>
        </p:nvSpPr>
        <p:spPr>
          <a:xfrm>
            <a:off x="122384" y="1778604"/>
            <a:ext cx="7881416" cy="5011146"/>
          </a:xfrm>
          <a:prstGeom prst="rect">
            <a:avLst/>
          </a:prstGeom>
          <a:solidFill>
            <a:schemeClr val="bg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弧形 61">
            <a:extLst>
              <a:ext uri="{FF2B5EF4-FFF2-40B4-BE49-F238E27FC236}">
                <a16:creationId xmlns:a16="http://schemas.microsoft.com/office/drawing/2014/main" id="{987DC052-E6B0-48AF-B88B-0FE2B1FDBC4B}"/>
              </a:ext>
            </a:extLst>
          </p:cNvPr>
          <p:cNvSpPr/>
          <p:nvPr/>
        </p:nvSpPr>
        <p:spPr>
          <a:xfrm rot="3279396" flipH="1" flipV="1">
            <a:off x="7573775" y="3158401"/>
            <a:ext cx="2851871" cy="3522972"/>
          </a:xfrm>
          <a:prstGeom prst="arc">
            <a:avLst>
              <a:gd name="adj1" fmla="val 14637895"/>
              <a:gd name="adj2" fmla="val 26011"/>
            </a:avLst>
          </a:prstGeom>
          <a:ln w="31750">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7" name="文本框 86">
            <a:extLst>
              <a:ext uri="{FF2B5EF4-FFF2-40B4-BE49-F238E27FC236}">
                <a16:creationId xmlns:a16="http://schemas.microsoft.com/office/drawing/2014/main" id="{7E6501B5-C5D4-4FF6-A23A-70DE65960251}"/>
              </a:ext>
            </a:extLst>
          </p:cNvPr>
          <p:cNvSpPr txBox="1"/>
          <p:nvPr/>
        </p:nvSpPr>
        <p:spPr>
          <a:xfrm>
            <a:off x="3845246" y="4538906"/>
            <a:ext cx="3343776" cy="943528"/>
          </a:xfrm>
          <a:prstGeom prst="rect">
            <a:avLst/>
          </a:prstGeom>
          <a:noFill/>
        </p:spPr>
        <p:txBody>
          <a:bodyPr wrap="square" rtlCol="0">
            <a:spAutoFit/>
          </a:bodyPr>
          <a:lstStyle/>
          <a:p>
            <a:pPr algn="ctr">
              <a:lnSpc>
                <a:spcPct val="150000"/>
              </a:lnSpc>
            </a:pPr>
            <a:r>
              <a:rPr lang="zh-CN" altLang="en-US" sz="2000" dirty="0">
                <a:latin typeface="黑体" panose="02010609060101010101" pitchFamily="49" charset="-122"/>
                <a:ea typeface="黑体" panose="02010609060101010101" pitchFamily="49" charset="-122"/>
              </a:rPr>
              <a:t>两种学习方式</a:t>
            </a:r>
            <a:endParaRPr lang="en-US" altLang="zh-CN" sz="2000" dirty="0">
              <a:latin typeface="黑体" panose="02010609060101010101" pitchFamily="49" charset="-122"/>
              <a:ea typeface="黑体" panose="02010609060101010101" pitchFamily="49" charset="-122"/>
            </a:endParaRPr>
          </a:p>
          <a:p>
            <a:pPr algn="ctr">
              <a:lnSpc>
                <a:spcPct val="150000"/>
              </a:lnSpc>
            </a:pPr>
            <a:r>
              <a:rPr lang="zh-CN" altLang="en-US" sz="2000" dirty="0">
                <a:latin typeface="黑体" panose="02010609060101010101" pitchFamily="49" charset="-122"/>
                <a:ea typeface="黑体" panose="02010609060101010101" pitchFamily="49" charset="-122"/>
              </a:rPr>
              <a:t>在</a:t>
            </a:r>
            <a:r>
              <a:rPr lang="zh-CN" altLang="en-US" sz="2000" u="sng" dirty="0">
                <a:latin typeface="黑体" panose="02010609060101010101" pitchFamily="49" charset="-122"/>
                <a:ea typeface="黑体" panose="02010609060101010101" pitchFamily="49" charset="-122"/>
              </a:rPr>
              <a:t>学习结果</a:t>
            </a:r>
            <a:r>
              <a:rPr lang="zh-CN" altLang="en-US" sz="2000" dirty="0">
                <a:latin typeface="黑体" panose="02010609060101010101" pitchFamily="49" charset="-122"/>
                <a:ea typeface="黑体" panose="02010609060101010101" pitchFamily="49" charset="-122"/>
              </a:rPr>
              <a:t>上的脑活动差异</a:t>
            </a:r>
          </a:p>
        </p:txBody>
      </p:sp>
      <p:sp>
        <p:nvSpPr>
          <p:cNvPr id="89" name="文本框 88">
            <a:extLst>
              <a:ext uri="{FF2B5EF4-FFF2-40B4-BE49-F238E27FC236}">
                <a16:creationId xmlns:a16="http://schemas.microsoft.com/office/drawing/2014/main" id="{142099AB-566E-4D59-AF95-3B483578B164}"/>
              </a:ext>
            </a:extLst>
          </p:cNvPr>
          <p:cNvSpPr txBox="1"/>
          <p:nvPr/>
        </p:nvSpPr>
        <p:spPr>
          <a:xfrm>
            <a:off x="3141889" y="5369741"/>
            <a:ext cx="3173135" cy="442878"/>
          </a:xfrm>
          <a:prstGeom prst="rect">
            <a:avLst/>
          </a:prstGeom>
          <a:noFill/>
        </p:spPr>
        <p:txBody>
          <a:bodyPr wrap="square" rtlCol="0">
            <a:spAutoFit/>
          </a:bodyPr>
          <a:lstStyle/>
          <a:p>
            <a:pPr algn="ctr">
              <a:lnSpc>
                <a:spcPct val="150000"/>
              </a:lnSpc>
            </a:pPr>
            <a:r>
              <a:rPr lang="zh-CN" altLang="en-US" dirty="0">
                <a:latin typeface="黑体" panose="02010609060101010101" pitchFamily="49" charset="-122"/>
                <a:ea typeface="黑体" panose="02010609060101010101" pitchFamily="49" charset="-122"/>
              </a:rPr>
              <a:t>（迁移）</a:t>
            </a:r>
          </a:p>
        </p:txBody>
      </p:sp>
    </p:spTree>
    <p:extLst>
      <p:ext uri="{BB962C8B-B14F-4D97-AF65-F5344CB8AC3E}">
        <p14:creationId xmlns:p14="http://schemas.microsoft.com/office/powerpoint/2010/main" val="38433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D67373D-84FC-4AAF-AD5D-0729C8114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64" y="2193797"/>
            <a:ext cx="5918350" cy="3417847"/>
          </a:xfrm>
          <a:prstGeom prst="rect">
            <a:avLst/>
          </a:prstGeom>
          <a:noFill/>
          <a:extLst>
            <a:ext uri="{909E8E84-426E-40DD-AFC4-6F175D3DCCD1}">
              <a14:hiddenFill xmlns:a14="http://schemas.microsoft.com/office/drawing/2010/main">
                <a:solidFill>
                  <a:srgbClr val="FFFFFF"/>
                </a:solidFill>
              </a14:hiddenFill>
            </a:ext>
          </a:extLst>
        </p:spPr>
      </p:pic>
      <p:sp>
        <p:nvSpPr>
          <p:cNvPr id="11" name="内容占位符 2"/>
          <p:cNvSpPr txBox="1"/>
          <p:nvPr/>
        </p:nvSpPr>
        <p:spPr bwMode="auto">
          <a:xfrm>
            <a:off x="542924" y="1109472"/>
            <a:ext cx="7134225" cy="85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9pPr>
          </a:lstStyle>
          <a:p>
            <a:pPr>
              <a:lnSpc>
                <a:spcPct val="150000"/>
              </a:lnSpc>
              <a:spcBef>
                <a:spcPct val="0"/>
              </a:spcBef>
              <a:buFont typeface="Wingdings" panose="05000000000000000000" pitchFamily="2" charset="2"/>
              <a:buChar char="p"/>
            </a:pPr>
            <a:r>
              <a:rPr lang="zh-CN" altLang="en-US" sz="2400" b="1" dirty="0">
                <a:solidFill>
                  <a:srgbClr val="C00000"/>
                </a:solidFill>
                <a:latin typeface="DengXian" panose="02010600030101010101" pitchFamily="2" charset="-122"/>
                <a:ea typeface="SimHei" panose="02010609060101010101" pitchFamily="49" charset="-122"/>
              </a:rPr>
              <a:t> 汉字学习的难点</a:t>
            </a:r>
            <a:endParaRPr lang="en-US" altLang="zh-CN" sz="1800" dirty="0">
              <a:solidFill>
                <a:srgbClr val="C00000"/>
              </a:solidFill>
              <a:latin typeface="DengXian" panose="02010600030101010101" pitchFamily="2" charset="-122"/>
              <a:ea typeface="SimHei" panose="02010609060101010101" pitchFamily="49" charset="-122"/>
            </a:endParaRPr>
          </a:p>
        </p:txBody>
      </p:sp>
      <p:sp>
        <p:nvSpPr>
          <p:cNvPr id="12" name="标题 1"/>
          <p:cNvSpPr txBox="1"/>
          <p:nvPr/>
        </p:nvSpPr>
        <p:spPr>
          <a:xfrm>
            <a:off x="316021" y="222466"/>
            <a:ext cx="2932003" cy="7499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前言</a:t>
            </a:r>
          </a:p>
        </p:txBody>
      </p:sp>
      <p:sp>
        <p:nvSpPr>
          <p:cNvPr id="14" name="椭圆 13">
            <a:extLst>
              <a:ext uri="{FF2B5EF4-FFF2-40B4-BE49-F238E27FC236}">
                <a16:creationId xmlns:a16="http://schemas.microsoft.com/office/drawing/2014/main" id="{576238BA-D13D-4319-813A-669254DA548F}"/>
              </a:ext>
            </a:extLst>
          </p:cNvPr>
          <p:cNvSpPr/>
          <p:nvPr/>
        </p:nvSpPr>
        <p:spPr>
          <a:xfrm>
            <a:off x="5149702" y="2581794"/>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0" dirty="0"/>
              <a:t>写</a:t>
            </a:r>
          </a:p>
        </p:txBody>
      </p:sp>
      <p:sp>
        <p:nvSpPr>
          <p:cNvPr id="15" name="椭圆 14">
            <a:extLst>
              <a:ext uri="{FF2B5EF4-FFF2-40B4-BE49-F238E27FC236}">
                <a16:creationId xmlns:a16="http://schemas.microsoft.com/office/drawing/2014/main" id="{1BF82AC9-DCEC-4E5A-B91B-76ACBB0B19B4}"/>
              </a:ext>
            </a:extLst>
          </p:cNvPr>
          <p:cNvSpPr/>
          <p:nvPr/>
        </p:nvSpPr>
        <p:spPr>
          <a:xfrm>
            <a:off x="3074324" y="3429000"/>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t>读</a:t>
            </a:r>
          </a:p>
        </p:txBody>
      </p:sp>
    </p:spTree>
    <p:extLst>
      <p:ext uri="{BB962C8B-B14F-4D97-AF65-F5344CB8AC3E}">
        <p14:creationId xmlns:p14="http://schemas.microsoft.com/office/powerpoint/2010/main" val="61745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p:nvPr/>
        </p:nvSpPr>
        <p:spPr>
          <a:xfrm>
            <a:off x="502526" y="1193711"/>
            <a:ext cx="7886700" cy="596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b="1" dirty="0">
                <a:solidFill>
                  <a:srgbClr val="C00000"/>
                </a:solidFill>
                <a:latin typeface="DengXian" panose="02010600030101010101" pitchFamily="2" charset="-122"/>
                <a:ea typeface="SimHei" panose="02010609060101010101" pitchFamily="49" charset="-122"/>
              </a:rPr>
              <a:t> 数据分析</a:t>
            </a:r>
            <a:r>
              <a:rPr lang="zh-CN" altLang="en-US" b="1" dirty="0">
                <a:latin typeface="DengXian" panose="02010600030101010101" pitchFamily="2" charset="-122"/>
                <a:ea typeface="DengXian" panose="02010600030101010101" pitchFamily="2" charset="-122"/>
              </a:rPr>
              <a:t> </a:t>
            </a:r>
            <a:endParaRPr lang="en-US" altLang="zh-CN" b="1" dirty="0">
              <a:latin typeface="DengXian" panose="02010600030101010101" pitchFamily="2" charset="-122"/>
              <a:ea typeface="DengXian" panose="02010600030101010101" pitchFamily="2" charset="-122"/>
            </a:endParaRPr>
          </a:p>
        </p:txBody>
      </p:sp>
      <p:sp>
        <p:nvSpPr>
          <p:cNvPr id="96" name="标题 1">
            <a:extLst>
              <a:ext uri="{FF2B5EF4-FFF2-40B4-BE49-F238E27FC236}">
                <a16:creationId xmlns:a16="http://schemas.microsoft.com/office/drawing/2014/main" id="{F0EA7950-1FD3-4242-96B3-CCBEEFE5218C}"/>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方法</a:t>
            </a:r>
          </a:p>
        </p:txBody>
      </p:sp>
      <p:grpSp>
        <p:nvGrpSpPr>
          <p:cNvPr id="2" name="组合 1">
            <a:extLst>
              <a:ext uri="{FF2B5EF4-FFF2-40B4-BE49-F238E27FC236}">
                <a16:creationId xmlns:a16="http://schemas.microsoft.com/office/drawing/2014/main" id="{BFCAD999-49FD-425C-A2A9-4137A514D0E1}"/>
              </a:ext>
            </a:extLst>
          </p:cNvPr>
          <p:cNvGrpSpPr/>
          <p:nvPr/>
        </p:nvGrpSpPr>
        <p:grpSpPr>
          <a:xfrm>
            <a:off x="579905" y="4557486"/>
            <a:ext cx="7681212" cy="2083278"/>
            <a:chOff x="609668" y="1901397"/>
            <a:chExt cx="8216521" cy="4795679"/>
          </a:xfrm>
        </p:grpSpPr>
        <p:sp>
          <p:nvSpPr>
            <p:cNvPr id="44" name="矩形: 圆角 43">
              <a:extLst>
                <a:ext uri="{FF2B5EF4-FFF2-40B4-BE49-F238E27FC236}">
                  <a16:creationId xmlns:a16="http://schemas.microsoft.com/office/drawing/2014/main" id="{9FB49929-E4D4-4DDF-BEA8-4E656D5B29E1}"/>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id="{B952E29A-4CCE-46BA-A9D9-3A683A7DC47A}"/>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9C15AE0-024D-4666-BCA3-75478A80DB27}"/>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3" name="矩形 102">
              <a:extLst>
                <a:ext uri="{FF2B5EF4-FFF2-40B4-BE49-F238E27FC236}">
                  <a16:creationId xmlns:a16="http://schemas.microsoft.com/office/drawing/2014/main" id="{15EC1565-1C74-459F-A18E-BB75EFF9A7B5}"/>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7" name="矩形 96">
              <a:extLst>
                <a:ext uri="{FF2B5EF4-FFF2-40B4-BE49-F238E27FC236}">
                  <a16:creationId xmlns:a16="http://schemas.microsoft.com/office/drawing/2014/main" id="{1659B8BB-682A-4048-B5D3-DF5EE9449FF2}"/>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8" name="矩形 117">
              <a:extLst>
                <a:ext uri="{FF2B5EF4-FFF2-40B4-BE49-F238E27FC236}">
                  <a16:creationId xmlns:a16="http://schemas.microsoft.com/office/drawing/2014/main" id="{28715851-CA1E-4D4B-8E5B-472ADDA21052}"/>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 name="图片 5">
              <a:extLst>
                <a:ext uri="{FF2B5EF4-FFF2-40B4-BE49-F238E27FC236}">
                  <a16:creationId xmlns:a16="http://schemas.microsoft.com/office/drawing/2014/main" id="{E9A23D9F-7212-4E71-BE88-6A5C273EAE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1765733" y="2737605"/>
              <a:ext cx="971429" cy="1209308"/>
            </a:xfrm>
            <a:prstGeom prst="rect">
              <a:avLst/>
            </a:prstGeom>
          </p:spPr>
        </p:pic>
        <p:pic>
          <p:nvPicPr>
            <p:cNvPr id="14" name="图片 13">
              <a:extLst>
                <a:ext uri="{FF2B5EF4-FFF2-40B4-BE49-F238E27FC236}">
                  <a16:creationId xmlns:a16="http://schemas.microsoft.com/office/drawing/2014/main" id="{AEB37055-076E-4B24-92DB-0A700FC61B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4556534" y="2909900"/>
              <a:ext cx="608362" cy="996390"/>
            </a:xfrm>
            <a:prstGeom prst="rect">
              <a:avLst/>
            </a:prstGeom>
          </p:spPr>
        </p:pic>
        <p:pic>
          <p:nvPicPr>
            <p:cNvPr id="38" name="Picture 2">
              <a:extLst>
                <a:ext uri="{FF2B5EF4-FFF2-40B4-BE49-F238E27FC236}">
                  <a16:creationId xmlns:a16="http://schemas.microsoft.com/office/drawing/2014/main" id="{8AE1D91F-2534-4B8F-B4EB-36D66041F381}"/>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l="47684" t="9664"/>
            <a:stretch/>
          </p:blipFill>
          <p:spPr bwMode="auto">
            <a:xfrm>
              <a:off x="4620476" y="5148970"/>
              <a:ext cx="386716" cy="950558"/>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40">
              <a:extLst>
                <a:ext uri="{FF2B5EF4-FFF2-40B4-BE49-F238E27FC236}">
                  <a16:creationId xmlns:a16="http://schemas.microsoft.com/office/drawing/2014/main" id="{B961F21C-15FE-42A1-B770-7FCEF3B6CAF0}"/>
                </a:ext>
              </a:extLst>
            </p:cNvPr>
            <p:cNvSpPr txBox="1"/>
            <p:nvPr/>
          </p:nvSpPr>
          <p:spPr>
            <a:xfrm flipH="1">
              <a:off x="609668" y="2397246"/>
              <a:ext cx="328045" cy="393214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机械型学习组</a:t>
              </a:r>
            </a:p>
          </p:txBody>
        </p:sp>
        <p:sp>
          <p:nvSpPr>
            <p:cNvPr id="51" name="矩形 50">
              <a:extLst>
                <a:ext uri="{FF2B5EF4-FFF2-40B4-BE49-F238E27FC236}">
                  <a16:creationId xmlns:a16="http://schemas.microsoft.com/office/drawing/2014/main" id="{990B00B7-714A-4ECE-ACAD-E804FECFFC18}"/>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6" name="矩形 55">
              <a:extLst>
                <a:ext uri="{FF2B5EF4-FFF2-40B4-BE49-F238E27FC236}">
                  <a16:creationId xmlns:a16="http://schemas.microsoft.com/office/drawing/2014/main" id="{49C18E28-9285-44CC-9547-518A3A5125A3}"/>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22" name="图片 21">
              <a:extLst>
                <a:ext uri="{FF2B5EF4-FFF2-40B4-BE49-F238E27FC236}">
                  <a16:creationId xmlns:a16="http://schemas.microsoft.com/office/drawing/2014/main" id="{8B403D06-751D-454D-8C52-4FA0E1E4E26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1975" y1="24419" x2="41975" y2="24419"/>
                          <a14:foregroundMark x1="34568" y1="27907" x2="34568" y2="27907"/>
                          <a14:foregroundMark x1="24691" y1="29070" x2="24691" y2="29070"/>
                          <a14:foregroundMark x1="33333" y1="36047" x2="33333" y2="36047"/>
                          <a14:foregroundMark x1="37037" y1="54651" x2="37037" y2="54651"/>
                          <a14:foregroundMark x1="80247" y1="55814" x2="80247" y2="55814"/>
                          <a14:foregroundMark x1="79012" y1="52326" x2="79012" y2="52326"/>
                          <a14:foregroundMark x1="79012" y1="51163" x2="79012" y2="51163"/>
                        </a14:backgroundRemoval>
                      </a14:imgEffect>
                    </a14:imgLayer>
                  </a14:imgProps>
                </a:ext>
              </a:extLst>
            </a:blip>
            <a:stretch>
              <a:fillRect/>
            </a:stretch>
          </p:blipFill>
          <p:spPr>
            <a:xfrm>
              <a:off x="7033436" y="5031921"/>
              <a:ext cx="771429" cy="1130442"/>
            </a:xfrm>
            <a:prstGeom prst="rect">
              <a:avLst/>
            </a:prstGeom>
          </p:spPr>
        </p:pic>
        <p:pic>
          <p:nvPicPr>
            <p:cNvPr id="26" name="图片 25">
              <a:extLst>
                <a:ext uri="{FF2B5EF4-FFF2-40B4-BE49-F238E27FC236}">
                  <a16:creationId xmlns:a16="http://schemas.microsoft.com/office/drawing/2014/main" id="{ABB9DBCE-6766-4EAF-9365-17D10E95CF3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091" b="90909" l="9890" r="89011">
                          <a14:foregroundMark x1="51648" y1="18182" x2="51648" y2="18182"/>
                          <a14:foregroundMark x1="30769" y1="37374" x2="30769" y2="37374"/>
                          <a14:foregroundMark x1="39560" y1="41414" x2="39560" y2="41414"/>
                          <a14:foregroundMark x1="31868" y1="69697" x2="31868" y2="69697"/>
                          <a14:foregroundMark x1="50549" y1="62626" x2="50549" y2="62626"/>
                          <a14:foregroundMark x1="56044" y1="68687" x2="56044" y2="68687"/>
                          <a14:foregroundMark x1="54945" y1="77778" x2="54945" y2="77778"/>
                          <a14:foregroundMark x1="46154" y1="87879" x2="46154" y2="87879"/>
                          <a14:foregroundMark x1="43956" y1="90909" x2="43956" y2="90909"/>
                          <a14:foregroundMark x1="70330" y1="58586" x2="70330" y2="58586"/>
                          <a14:foregroundMark x1="59341" y1="31313" x2="59341" y2="31313"/>
                          <a14:foregroundMark x1="60440" y1="37374" x2="60440" y2="37374"/>
                          <a14:foregroundMark x1="65934" y1="35354" x2="65934" y2="35354"/>
                          <a14:foregroundMark x1="41758" y1="36364" x2="41758" y2="36364"/>
                          <a14:backgroundMark x1="56044" y1="73737" x2="56044" y2="73737"/>
                          <a14:backgroundMark x1="64835" y1="27273" x2="64835" y2="27273"/>
                          <a14:backgroundMark x1="47253" y1="35354" x2="47253" y2="35354"/>
                          <a14:backgroundMark x1="61538" y1="34343" x2="61538" y2="34343"/>
                        </a14:backgroundRemoval>
                      </a14:imgEffect>
                    </a14:imgLayer>
                  </a14:imgProps>
                </a:ext>
              </a:extLst>
            </a:blip>
            <a:stretch>
              <a:fillRect/>
            </a:stretch>
          </p:blipFill>
          <p:spPr>
            <a:xfrm>
              <a:off x="7172441" y="2817357"/>
              <a:ext cx="632424" cy="949599"/>
            </a:xfrm>
            <a:prstGeom prst="rect">
              <a:avLst/>
            </a:prstGeom>
          </p:spPr>
        </p:pic>
      </p:grpSp>
      <p:grpSp>
        <p:nvGrpSpPr>
          <p:cNvPr id="69" name="组合 68">
            <a:extLst>
              <a:ext uri="{FF2B5EF4-FFF2-40B4-BE49-F238E27FC236}">
                <a16:creationId xmlns:a16="http://schemas.microsoft.com/office/drawing/2014/main" id="{F5E6EB54-FF71-4C53-ABDE-E8497F427795}"/>
              </a:ext>
            </a:extLst>
          </p:cNvPr>
          <p:cNvGrpSpPr/>
          <p:nvPr/>
        </p:nvGrpSpPr>
        <p:grpSpPr>
          <a:xfrm>
            <a:off x="558008" y="2167567"/>
            <a:ext cx="7681212" cy="2083278"/>
            <a:chOff x="609668" y="1901397"/>
            <a:chExt cx="8216521" cy="4795679"/>
          </a:xfrm>
        </p:grpSpPr>
        <p:sp>
          <p:nvSpPr>
            <p:cNvPr id="70" name="矩形: 圆角 69">
              <a:extLst>
                <a:ext uri="{FF2B5EF4-FFF2-40B4-BE49-F238E27FC236}">
                  <a16:creationId xmlns:a16="http://schemas.microsoft.com/office/drawing/2014/main" id="{CFD60E80-DD80-4B43-9196-3BEDF24D1ACF}"/>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1" name="矩形: 圆角 70">
              <a:extLst>
                <a:ext uri="{FF2B5EF4-FFF2-40B4-BE49-F238E27FC236}">
                  <a16:creationId xmlns:a16="http://schemas.microsoft.com/office/drawing/2014/main" id="{99E96A6A-678E-4681-89F2-C8A10648C8CE}"/>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442B0FEF-10AC-4D64-A2B8-29BF3FF83249}"/>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3" name="矩形 72">
              <a:extLst>
                <a:ext uri="{FF2B5EF4-FFF2-40B4-BE49-F238E27FC236}">
                  <a16:creationId xmlns:a16="http://schemas.microsoft.com/office/drawing/2014/main" id="{CC3C3F55-4070-4144-AE93-D3A3155454D6}"/>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4" name="矩形 73">
              <a:extLst>
                <a:ext uri="{FF2B5EF4-FFF2-40B4-BE49-F238E27FC236}">
                  <a16:creationId xmlns:a16="http://schemas.microsoft.com/office/drawing/2014/main" id="{0077B7A0-54F2-48D5-92FC-5FBD431E68B8}"/>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5" name="矩形 74">
              <a:extLst>
                <a:ext uri="{FF2B5EF4-FFF2-40B4-BE49-F238E27FC236}">
                  <a16:creationId xmlns:a16="http://schemas.microsoft.com/office/drawing/2014/main" id="{A20F69EC-05CE-4CAE-9E0B-58D93582D275}"/>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文本框 79">
              <a:extLst>
                <a:ext uri="{FF2B5EF4-FFF2-40B4-BE49-F238E27FC236}">
                  <a16:creationId xmlns:a16="http://schemas.microsoft.com/office/drawing/2014/main" id="{5B19F26B-C4F1-4EA4-99B0-2D833A0CA156}"/>
                </a:ext>
              </a:extLst>
            </p:cNvPr>
            <p:cNvSpPr txBox="1"/>
            <p:nvPr/>
          </p:nvSpPr>
          <p:spPr>
            <a:xfrm flipH="1">
              <a:off x="609668" y="2397246"/>
              <a:ext cx="328045" cy="393214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理解型学习组</a:t>
              </a:r>
            </a:p>
          </p:txBody>
        </p:sp>
        <p:sp>
          <p:nvSpPr>
            <p:cNvPr id="81" name="矩形 80">
              <a:extLst>
                <a:ext uri="{FF2B5EF4-FFF2-40B4-BE49-F238E27FC236}">
                  <a16:creationId xmlns:a16="http://schemas.microsoft.com/office/drawing/2014/main" id="{C2244D3C-125F-401A-BA35-98EA4D7BFFA9}"/>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2" name="矩形 81">
              <a:extLst>
                <a:ext uri="{FF2B5EF4-FFF2-40B4-BE49-F238E27FC236}">
                  <a16:creationId xmlns:a16="http://schemas.microsoft.com/office/drawing/2014/main" id="{ADD0C14D-2F1B-4DF6-BA43-7B43CA71C230}"/>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pic>
        <p:nvPicPr>
          <p:cNvPr id="88" name="图片 87">
            <a:extLst>
              <a:ext uri="{FF2B5EF4-FFF2-40B4-BE49-F238E27FC236}">
                <a16:creationId xmlns:a16="http://schemas.microsoft.com/office/drawing/2014/main" id="{57CC52A9-44FB-4BCC-B1B1-3EFABED98F11}"/>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1586356" y="2435820"/>
            <a:ext cx="703022" cy="696797"/>
          </a:xfrm>
          <a:prstGeom prst="rect">
            <a:avLst/>
          </a:prstGeom>
        </p:spPr>
      </p:pic>
      <p:pic>
        <p:nvPicPr>
          <p:cNvPr id="90" name="图片 89">
            <a:extLst>
              <a:ext uri="{FF2B5EF4-FFF2-40B4-BE49-F238E27FC236}">
                <a16:creationId xmlns:a16="http://schemas.microsoft.com/office/drawing/2014/main" id="{E8DDB171-4E4A-41A0-B511-5BDC0F1C92F5}"/>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3970015" y="2451217"/>
            <a:ext cx="703022" cy="696797"/>
          </a:xfrm>
          <a:prstGeom prst="rect">
            <a:avLst/>
          </a:prstGeom>
        </p:spPr>
      </p:pic>
      <p:pic>
        <p:nvPicPr>
          <p:cNvPr id="91" name="图片 90">
            <a:extLst>
              <a:ext uri="{FF2B5EF4-FFF2-40B4-BE49-F238E27FC236}">
                <a16:creationId xmlns:a16="http://schemas.microsoft.com/office/drawing/2014/main" id="{8363180D-CF62-4FFB-BB3D-CFCC94B2EAED}"/>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tretch>
            <a:fillRect/>
          </a:stretch>
        </p:blipFill>
        <p:spPr>
          <a:xfrm>
            <a:off x="1626029" y="3406724"/>
            <a:ext cx="622755" cy="749048"/>
          </a:xfrm>
          <a:prstGeom prst="rect">
            <a:avLst/>
          </a:prstGeom>
        </p:spPr>
      </p:pic>
      <p:pic>
        <p:nvPicPr>
          <p:cNvPr id="94" name="图片 93">
            <a:extLst>
              <a:ext uri="{FF2B5EF4-FFF2-40B4-BE49-F238E27FC236}">
                <a16:creationId xmlns:a16="http://schemas.microsoft.com/office/drawing/2014/main" id="{50CA2625-3043-42D3-BEF7-57F9BB12A1A6}"/>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rcRect l="19005" t="50416" r="49842" b="13183"/>
          <a:stretch/>
        </p:blipFill>
        <p:spPr>
          <a:xfrm>
            <a:off x="4130506" y="3429000"/>
            <a:ext cx="413111" cy="580592"/>
          </a:xfrm>
          <a:prstGeom prst="rect">
            <a:avLst/>
          </a:prstGeom>
        </p:spPr>
      </p:pic>
      <p:pic>
        <p:nvPicPr>
          <p:cNvPr id="100" name="图片 99">
            <a:extLst>
              <a:ext uri="{FF2B5EF4-FFF2-40B4-BE49-F238E27FC236}">
                <a16:creationId xmlns:a16="http://schemas.microsoft.com/office/drawing/2014/main" id="{35A9FC89-55AC-48C3-ABCF-684BF7A7F827}"/>
              </a:ext>
            </a:extLst>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6540023" y="2472112"/>
            <a:ext cx="591775" cy="604350"/>
          </a:xfrm>
          <a:prstGeom prst="rect">
            <a:avLst/>
          </a:prstGeom>
        </p:spPr>
      </p:pic>
      <p:pic>
        <p:nvPicPr>
          <p:cNvPr id="101" name="图片 100">
            <a:extLst>
              <a:ext uri="{FF2B5EF4-FFF2-40B4-BE49-F238E27FC236}">
                <a16:creationId xmlns:a16="http://schemas.microsoft.com/office/drawing/2014/main" id="{57BC7074-27F7-4A49-86BD-5F7A13F67609}"/>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backgroundRemoval t="10000" b="90000" l="10000" r="90000"/>
                    </a14:imgEffect>
                  </a14:imgLayer>
                </a14:imgProps>
              </a:ext>
            </a:extLst>
          </a:blip>
          <a:stretch>
            <a:fillRect/>
          </a:stretch>
        </p:blipFill>
        <p:spPr>
          <a:xfrm>
            <a:off x="6629561" y="3460875"/>
            <a:ext cx="620233" cy="620233"/>
          </a:xfrm>
          <a:prstGeom prst="rect">
            <a:avLst/>
          </a:prstGeom>
        </p:spPr>
      </p:pic>
      <p:sp>
        <p:nvSpPr>
          <p:cNvPr id="102" name="文本框 101">
            <a:extLst>
              <a:ext uri="{FF2B5EF4-FFF2-40B4-BE49-F238E27FC236}">
                <a16:creationId xmlns:a16="http://schemas.microsoft.com/office/drawing/2014/main" id="{23E17E3A-BED2-46FF-907E-DDC94945A622}"/>
              </a:ext>
            </a:extLst>
          </p:cNvPr>
          <p:cNvSpPr txBox="1"/>
          <p:nvPr/>
        </p:nvSpPr>
        <p:spPr>
          <a:xfrm>
            <a:off x="1556500" y="1778604"/>
            <a:ext cx="1196974"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提先学会</a:t>
            </a:r>
          </a:p>
        </p:txBody>
      </p:sp>
      <p:sp>
        <p:nvSpPr>
          <p:cNvPr id="104" name="文本框 103">
            <a:extLst>
              <a:ext uri="{FF2B5EF4-FFF2-40B4-BE49-F238E27FC236}">
                <a16:creationId xmlns:a16="http://schemas.microsoft.com/office/drawing/2014/main" id="{73C6B6FB-F43F-4F49-8DE6-3F9806462073}"/>
              </a:ext>
            </a:extLst>
          </p:cNvPr>
          <p:cNvSpPr txBox="1"/>
          <p:nvPr/>
        </p:nvSpPr>
        <p:spPr>
          <a:xfrm>
            <a:off x="5096881" y="1747852"/>
            <a:ext cx="1443141"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核磁内现学</a:t>
            </a:r>
          </a:p>
        </p:txBody>
      </p:sp>
      <p:pic>
        <p:nvPicPr>
          <p:cNvPr id="106" name="Picture 4">
            <a:extLst>
              <a:ext uri="{FF2B5EF4-FFF2-40B4-BE49-F238E27FC236}">
                <a16:creationId xmlns:a16="http://schemas.microsoft.com/office/drawing/2014/main" id="{E8A9A535-6940-4A9C-B57D-541D673E93C7}"/>
              </a:ext>
            </a:extLst>
          </p:cNvPr>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3972524" y="3069113"/>
            <a:ext cx="833070" cy="169325"/>
          </a:xfrm>
          <a:prstGeom prst="rect">
            <a:avLst/>
          </a:prstGeom>
          <a:noFill/>
          <a:extLst>
            <a:ext uri="{909E8E84-426E-40DD-AFC4-6F175D3DCCD1}">
              <a14:hiddenFill xmlns:a14="http://schemas.microsoft.com/office/drawing/2010/main">
                <a:solidFill>
                  <a:srgbClr val="FFFFFF"/>
                </a:solidFill>
              </a14:hiddenFill>
            </a:ext>
          </a:extLst>
        </p:spPr>
      </p:pic>
      <p:sp>
        <p:nvSpPr>
          <p:cNvPr id="109" name="文本框 108">
            <a:extLst>
              <a:ext uri="{FF2B5EF4-FFF2-40B4-BE49-F238E27FC236}">
                <a16:creationId xmlns:a16="http://schemas.microsoft.com/office/drawing/2014/main" id="{AE85E8A7-1573-447D-A93D-34DFE227DBEE}"/>
              </a:ext>
            </a:extLst>
          </p:cNvPr>
          <p:cNvSpPr txBox="1"/>
          <p:nvPr/>
        </p:nvSpPr>
        <p:spPr>
          <a:xfrm>
            <a:off x="2279528" y="2633447"/>
            <a:ext cx="621068" cy="1200329"/>
          </a:xfrm>
          <a:prstGeom prst="rect">
            <a:avLst/>
          </a:prstGeom>
          <a:noFill/>
        </p:spPr>
        <p:txBody>
          <a:bodyPr wrap="squar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endParaRPr lang="zh-CN" altLang="en-US" dirty="0">
              <a:solidFill>
                <a:srgbClr val="FF0000"/>
              </a:solidFill>
            </a:endParaRPr>
          </a:p>
        </p:txBody>
      </p:sp>
      <p:sp>
        <p:nvSpPr>
          <p:cNvPr id="110" name="文本框 109">
            <a:extLst>
              <a:ext uri="{FF2B5EF4-FFF2-40B4-BE49-F238E27FC236}">
                <a16:creationId xmlns:a16="http://schemas.microsoft.com/office/drawing/2014/main" id="{01A1A878-56EB-436E-B467-190261976F40}"/>
              </a:ext>
            </a:extLst>
          </p:cNvPr>
          <p:cNvSpPr txBox="1"/>
          <p:nvPr/>
        </p:nvSpPr>
        <p:spPr>
          <a:xfrm>
            <a:off x="4710833" y="2612697"/>
            <a:ext cx="726021" cy="1200329"/>
          </a:xfrm>
          <a:prstGeom prst="rect">
            <a:avLst/>
          </a:prstGeom>
          <a:noFill/>
        </p:spPr>
        <p:txBody>
          <a:bodyPr wrap="squar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p>
        </p:txBody>
      </p:sp>
      <p:sp>
        <p:nvSpPr>
          <p:cNvPr id="111" name="文本框 110">
            <a:extLst>
              <a:ext uri="{FF2B5EF4-FFF2-40B4-BE49-F238E27FC236}">
                <a16:creationId xmlns:a16="http://schemas.microsoft.com/office/drawing/2014/main" id="{0AD93082-687E-42B0-B2B1-77CEC6800C5D}"/>
              </a:ext>
            </a:extLst>
          </p:cNvPr>
          <p:cNvSpPr txBox="1"/>
          <p:nvPr/>
        </p:nvSpPr>
        <p:spPr>
          <a:xfrm>
            <a:off x="7180086" y="2612696"/>
            <a:ext cx="738387" cy="1200329"/>
          </a:xfrm>
          <a:prstGeom prst="rect">
            <a:avLst/>
          </a:prstGeom>
          <a:noFill/>
        </p:spPr>
        <p:txBody>
          <a:bodyPr wrap="square" rtlCol="0">
            <a:spAutoFit/>
          </a:bodyPr>
          <a:lstStyle/>
          <a:p>
            <a:r>
              <a:rPr lang="en-US" altLang="zh-CN" dirty="0">
                <a:solidFill>
                  <a:srgbClr val="FF0000"/>
                </a:solidFill>
              </a:rPr>
              <a:t>Mc+</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Md</a:t>
            </a:r>
          </a:p>
        </p:txBody>
      </p:sp>
      <p:sp>
        <p:nvSpPr>
          <p:cNvPr id="112" name="文本框 111">
            <a:extLst>
              <a:ext uri="{FF2B5EF4-FFF2-40B4-BE49-F238E27FC236}">
                <a16:creationId xmlns:a16="http://schemas.microsoft.com/office/drawing/2014/main" id="{5912D987-E163-493D-93E5-6B8AC620AD3E}"/>
              </a:ext>
            </a:extLst>
          </p:cNvPr>
          <p:cNvSpPr txBox="1"/>
          <p:nvPr/>
        </p:nvSpPr>
        <p:spPr>
          <a:xfrm>
            <a:off x="2406409" y="4992161"/>
            <a:ext cx="618765" cy="1200329"/>
          </a:xfrm>
          <a:prstGeom prst="rect">
            <a:avLst/>
          </a:prstGeom>
          <a:noFill/>
        </p:spPr>
        <p:txBody>
          <a:bodyPr wrap="squar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endParaRPr lang="zh-CN" altLang="en-US" dirty="0">
              <a:solidFill>
                <a:srgbClr val="FF0000"/>
              </a:solidFill>
            </a:endParaRPr>
          </a:p>
        </p:txBody>
      </p:sp>
      <p:sp>
        <p:nvSpPr>
          <p:cNvPr id="113" name="文本框 112">
            <a:extLst>
              <a:ext uri="{FF2B5EF4-FFF2-40B4-BE49-F238E27FC236}">
                <a16:creationId xmlns:a16="http://schemas.microsoft.com/office/drawing/2014/main" id="{539D828C-CD0E-46B9-9427-35F5AF51D804}"/>
              </a:ext>
            </a:extLst>
          </p:cNvPr>
          <p:cNvSpPr txBox="1"/>
          <p:nvPr/>
        </p:nvSpPr>
        <p:spPr>
          <a:xfrm>
            <a:off x="4774362" y="5068003"/>
            <a:ext cx="901244" cy="1200329"/>
          </a:xfrm>
          <a:prstGeom prst="rect">
            <a:avLst/>
          </a:prstGeom>
          <a:noFill/>
        </p:spPr>
        <p:txBody>
          <a:bodyPr wrap="squar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p>
        </p:txBody>
      </p:sp>
      <p:sp>
        <p:nvSpPr>
          <p:cNvPr id="114" name="文本框 113">
            <a:extLst>
              <a:ext uri="{FF2B5EF4-FFF2-40B4-BE49-F238E27FC236}">
                <a16:creationId xmlns:a16="http://schemas.microsoft.com/office/drawing/2014/main" id="{8503FCE2-ACD1-4A0D-9E3D-89CA9B41026D}"/>
              </a:ext>
            </a:extLst>
          </p:cNvPr>
          <p:cNvSpPr txBox="1"/>
          <p:nvPr/>
        </p:nvSpPr>
        <p:spPr>
          <a:xfrm>
            <a:off x="7243613" y="5068002"/>
            <a:ext cx="645146" cy="1200329"/>
          </a:xfrm>
          <a:prstGeom prst="rect">
            <a:avLst/>
          </a:prstGeom>
          <a:noFill/>
        </p:spPr>
        <p:txBody>
          <a:bodyPr wrap="square" rtlCol="0">
            <a:spAutoFit/>
          </a:bodyPr>
          <a:lstStyle/>
          <a:p>
            <a:r>
              <a:rPr lang="en-US" altLang="zh-CN" dirty="0" err="1">
                <a:solidFill>
                  <a:srgbClr val="FF0000"/>
                </a:solidFill>
              </a:rPr>
              <a:t>Rc</a:t>
            </a:r>
            <a:r>
              <a:rPr lang="en-US" altLang="zh-CN" dirty="0">
                <a:solidFill>
                  <a:srgbClr val="FF0000"/>
                </a:solidFill>
              </a:rPr>
              <a:t>+</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Rd</a:t>
            </a:r>
          </a:p>
        </p:txBody>
      </p:sp>
      <p:grpSp>
        <p:nvGrpSpPr>
          <p:cNvPr id="63" name="组合 62">
            <a:extLst>
              <a:ext uri="{FF2B5EF4-FFF2-40B4-BE49-F238E27FC236}">
                <a16:creationId xmlns:a16="http://schemas.microsoft.com/office/drawing/2014/main" id="{E6555262-D6E4-454F-BAC2-8A31ABD13E4F}"/>
              </a:ext>
            </a:extLst>
          </p:cNvPr>
          <p:cNvGrpSpPr/>
          <p:nvPr/>
        </p:nvGrpSpPr>
        <p:grpSpPr>
          <a:xfrm>
            <a:off x="7882341" y="1698019"/>
            <a:ext cx="964952" cy="4940091"/>
            <a:chOff x="7886063" y="1697467"/>
            <a:chExt cx="1338828" cy="5073625"/>
          </a:xfrm>
        </p:grpSpPr>
        <p:sp>
          <p:nvSpPr>
            <p:cNvPr id="64" name="矩形 63">
              <a:extLst>
                <a:ext uri="{FF2B5EF4-FFF2-40B4-BE49-F238E27FC236}">
                  <a16:creationId xmlns:a16="http://schemas.microsoft.com/office/drawing/2014/main" id="{0E7754F1-DBE0-475F-916F-2D8EC0715B09}"/>
                </a:ext>
              </a:extLst>
            </p:cNvPr>
            <p:cNvSpPr/>
            <p:nvPr/>
          </p:nvSpPr>
          <p:spPr>
            <a:xfrm>
              <a:off x="8198461" y="2300514"/>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5" name="文本框 64">
              <a:extLst>
                <a:ext uri="{FF2B5EF4-FFF2-40B4-BE49-F238E27FC236}">
                  <a16:creationId xmlns:a16="http://schemas.microsoft.com/office/drawing/2014/main" id="{5A432E76-1BB7-46EE-AD8F-EDF7888A79D9}"/>
                </a:ext>
              </a:extLst>
            </p:cNvPr>
            <p:cNvSpPr txBox="1"/>
            <p:nvPr/>
          </p:nvSpPr>
          <p:spPr>
            <a:xfrm>
              <a:off x="7886063" y="1697467"/>
              <a:ext cx="133882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核磁内测试</a:t>
              </a:r>
            </a:p>
          </p:txBody>
        </p:sp>
        <p:grpSp>
          <p:nvGrpSpPr>
            <p:cNvPr id="66" name="组合 65">
              <a:extLst>
                <a:ext uri="{FF2B5EF4-FFF2-40B4-BE49-F238E27FC236}">
                  <a16:creationId xmlns:a16="http://schemas.microsoft.com/office/drawing/2014/main" id="{ABCD99E6-06FA-446D-9807-8DC908A11B52}"/>
                </a:ext>
              </a:extLst>
            </p:cNvPr>
            <p:cNvGrpSpPr/>
            <p:nvPr/>
          </p:nvGrpSpPr>
          <p:grpSpPr>
            <a:xfrm>
              <a:off x="8130702" y="2448666"/>
              <a:ext cx="970283" cy="4322426"/>
              <a:chOff x="8130702" y="2448666"/>
              <a:chExt cx="970283" cy="4322426"/>
            </a:xfrm>
          </p:grpSpPr>
          <p:pic>
            <p:nvPicPr>
              <p:cNvPr id="67" name="图片 66">
                <a:extLst>
                  <a:ext uri="{FF2B5EF4-FFF2-40B4-BE49-F238E27FC236}">
                    <a16:creationId xmlns:a16="http://schemas.microsoft.com/office/drawing/2014/main" id="{D5A06C92-9684-4677-B027-155CE2311AE9}"/>
                  </a:ext>
                </a:extLst>
              </p:cNvPr>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8364060" y="2448666"/>
                <a:ext cx="607771" cy="620686"/>
              </a:xfrm>
              <a:prstGeom prst="rect">
                <a:avLst/>
              </a:prstGeom>
            </p:spPr>
          </p:pic>
          <p:sp>
            <p:nvSpPr>
              <p:cNvPr id="68" name="文本框 67">
                <a:extLst>
                  <a:ext uri="{FF2B5EF4-FFF2-40B4-BE49-F238E27FC236}">
                    <a16:creationId xmlns:a16="http://schemas.microsoft.com/office/drawing/2014/main" id="{5CC3E723-7DF7-448D-B728-298DCBEADCA6}"/>
                  </a:ext>
                </a:extLst>
              </p:cNvPr>
              <p:cNvSpPr txBox="1"/>
              <p:nvPr/>
            </p:nvSpPr>
            <p:spPr>
              <a:xfrm>
                <a:off x="8130702" y="2890983"/>
                <a:ext cx="615874" cy="1477328"/>
              </a:xfrm>
              <a:prstGeom prst="rect">
                <a:avLst/>
              </a:prstGeom>
              <a:noFill/>
            </p:spPr>
            <p:txBody>
              <a:bodyPr wrap="none" rtlCol="0">
                <a:spAutoFit/>
              </a:bodyPr>
              <a:lstStyle/>
              <a:p>
                <a:r>
                  <a:rPr lang="en-US" altLang="zh-CN" dirty="0" err="1">
                    <a:solidFill>
                      <a:srgbClr val="FF0000"/>
                    </a:solidFill>
                  </a:rPr>
                  <a:t>TMo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TMn</a:t>
                </a:r>
                <a:endParaRPr lang="en-US" altLang="zh-CN" dirty="0">
                  <a:solidFill>
                    <a:srgbClr val="FF0000"/>
                  </a:solidFill>
                </a:endParaRPr>
              </a:p>
            </p:txBody>
          </p:sp>
          <p:pic>
            <p:nvPicPr>
              <p:cNvPr id="76" name="图片 75">
                <a:extLst>
                  <a:ext uri="{FF2B5EF4-FFF2-40B4-BE49-F238E27FC236}">
                    <a16:creationId xmlns:a16="http://schemas.microsoft.com/office/drawing/2014/main" id="{888A1BD7-15D0-4321-9665-615D46A387B6}"/>
                  </a:ext>
                </a:extLst>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2336" t="40812" r="13482" b="42340"/>
              <a:stretch/>
            </p:blipFill>
            <p:spPr>
              <a:xfrm>
                <a:off x="8370728" y="3477652"/>
                <a:ext cx="568701" cy="379991"/>
              </a:xfrm>
              <a:prstGeom prst="rect">
                <a:avLst/>
              </a:prstGeom>
            </p:spPr>
          </p:pic>
          <p:pic>
            <p:nvPicPr>
              <p:cNvPr id="77" name="Picture 4">
                <a:extLst>
                  <a:ext uri="{FF2B5EF4-FFF2-40B4-BE49-F238E27FC236}">
                    <a16:creationId xmlns:a16="http://schemas.microsoft.com/office/drawing/2014/main" id="{8767C5BE-B93E-4225-B665-00DE3FDD8B26}"/>
                  </a:ext>
                </a:extLst>
              </p:cNvPr>
              <p:cNvPicPr>
                <a:picLocks noChangeAspect="1" noChangeArrowheads="1"/>
              </p:cNvPicPr>
              <p:nvPr/>
            </p:nvPicPr>
            <p:blipFill rotWithShape="1">
              <a:blip r:embed="rId27" cstate="print">
                <a:extLst>
                  <a:ext uri="{BEBA8EAE-BF5A-486C-A8C5-ECC9F3942E4B}">
                    <a14:imgProps xmlns:a14="http://schemas.microsoft.com/office/drawing/2010/main">
                      <a14:imgLayer r:embed="rId28">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8227283" y="3872916"/>
                <a:ext cx="855589" cy="173902"/>
              </a:xfrm>
              <a:prstGeom prst="rect">
                <a:avLst/>
              </a:prstGeom>
              <a:noFill/>
              <a:extLst>
                <a:ext uri="{909E8E84-426E-40DD-AFC4-6F175D3DCCD1}">
                  <a14:hiddenFill xmlns:a14="http://schemas.microsoft.com/office/drawing/2010/main">
                    <a:solidFill>
                      <a:srgbClr val="FFFFFF"/>
                    </a:solidFill>
                  </a14:hiddenFill>
                </a:ext>
              </a:extLst>
            </p:spPr>
          </p:pic>
          <p:sp>
            <p:nvSpPr>
              <p:cNvPr id="78" name="矩形 77">
                <a:extLst>
                  <a:ext uri="{FF2B5EF4-FFF2-40B4-BE49-F238E27FC236}">
                    <a16:creationId xmlns:a16="http://schemas.microsoft.com/office/drawing/2014/main" id="{6ACEBCEB-59B1-450C-A49E-05E95C31FBB4}"/>
                  </a:ext>
                </a:extLst>
              </p:cNvPr>
              <p:cNvSpPr/>
              <p:nvPr/>
            </p:nvSpPr>
            <p:spPr>
              <a:xfrm>
                <a:off x="8209169" y="4660967"/>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79" name="图片 78">
                <a:extLst>
                  <a:ext uri="{FF2B5EF4-FFF2-40B4-BE49-F238E27FC236}">
                    <a16:creationId xmlns:a16="http://schemas.microsoft.com/office/drawing/2014/main" id="{DA91DE5F-FD04-45E5-8D9E-300FFDD2B2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8438639" y="4944437"/>
                <a:ext cx="442968" cy="525655"/>
              </a:xfrm>
              <a:prstGeom prst="rect">
                <a:avLst/>
              </a:prstGeom>
            </p:spPr>
          </p:pic>
          <p:pic>
            <p:nvPicPr>
              <p:cNvPr id="83" name="Picture 2">
                <a:extLst>
                  <a:ext uri="{FF2B5EF4-FFF2-40B4-BE49-F238E27FC236}">
                    <a16:creationId xmlns:a16="http://schemas.microsoft.com/office/drawing/2014/main" id="{6D3F929E-6864-444E-ADAD-D539CB42AB0D}"/>
                  </a:ext>
                </a:extLst>
              </p:cNvPr>
              <p:cNvPicPr>
                <a:picLocks noChangeAspect="1" noChangeArrowheads="1"/>
              </p:cNvPicPr>
              <p:nvPr/>
            </p:nvPicPr>
            <p:blipFill rotWithShape="1">
              <a:blip r:embed="rId29" cstate="print">
                <a:extLst>
                  <a:ext uri="{BEBA8EAE-BF5A-486C-A8C5-ECC9F3942E4B}">
                    <a14:imgProps xmlns:a14="http://schemas.microsoft.com/office/drawing/2010/main">
                      <a14:imgLayer r:embed="rId30">
                        <a14:imgEffect>
                          <a14:backgroundRemoval t="10000" b="90000" l="10000" r="90000">
                            <a14:foregroundMark x1="25903" y1="17199" x2="25903" y2="17199"/>
                            <a14:foregroundMark x1="60440" y1="20396" x2="60440" y2="20396"/>
                            <a14:foregroundMark x1="69231" y1="58447" x2="69231" y2="58447"/>
                            <a14:foregroundMark x1="85606" y1="37500" x2="85606" y2="37500"/>
                            <a14:foregroundMark x1="57576" y1="37500" x2="57576" y2="37500"/>
                            <a14:foregroundMark x1="57576" y1="43382" x2="57576" y2="43382"/>
                          </a14:backgroundRemoval>
                        </a14:imgEffect>
                      </a14:imgLayer>
                    </a14:imgProps>
                  </a:ext>
                  <a:ext uri="{28A0092B-C50C-407E-A947-70E740481C1C}">
                    <a14:useLocalDpi xmlns:a14="http://schemas.microsoft.com/office/drawing/2010/main" val="0"/>
                  </a:ext>
                </a:extLst>
              </a:blip>
              <a:srcRect l="47684" t="9664"/>
              <a:stretch/>
            </p:blipFill>
            <p:spPr bwMode="auto">
              <a:xfrm>
                <a:off x="8555478" y="5881598"/>
                <a:ext cx="287299" cy="511660"/>
              </a:xfrm>
              <a:prstGeom prst="rect">
                <a:avLst/>
              </a:prstGeom>
              <a:noFill/>
              <a:extLst>
                <a:ext uri="{909E8E84-426E-40DD-AFC4-6F175D3DCCD1}">
                  <a14:hiddenFill xmlns:a14="http://schemas.microsoft.com/office/drawing/2010/main">
                    <a:solidFill>
                      <a:srgbClr val="FFFFFF"/>
                    </a:solidFill>
                  </a14:hiddenFill>
                </a:ext>
              </a:extLst>
            </p:spPr>
          </p:pic>
          <p:pic>
            <p:nvPicPr>
              <p:cNvPr id="84" name="图片 83">
                <a:extLst>
                  <a:ext uri="{FF2B5EF4-FFF2-40B4-BE49-F238E27FC236}">
                    <a16:creationId xmlns:a16="http://schemas.microsoft.com/office/drawing/2014/main" id="{29BD8C14-A71E-4FBF-9800-F13F261C2D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8388518" y="6096231"/>
                <a:ext cx="576487" cy="519968"/>
              </a:xfrm>
              <a:prstGeom prst="rect">
                <a:avLst/>
              </a:prstGeom>
            </p:spPr>
          </p:pic>
          <p:sp>
            <p:nvSpPr>
              <p:cNvPr id="85" name="文本框 84">
                <a:extLst>
                  <a:ext uri="{FF2B5EF4-FFF2-40B4-BE49-F238E27FC236}">
                    <a16:creationId xmlns:a16="http://schemas.microsoft.com/office/drawing/2014/main" id="{6EE0ACC2-2ED1-4C70-8520-4FA1A7C780C8}"/>
                  </a:ext>
                </a:extLst>
              </p:cNvPr>
              <p:cNvSpPr txBox="1"/>
              <p:nvPr/>
            </p:nvSpPr>
            <p:spPr>
              <a:xfrm>
                <a:off x="8192895" y="5293764"/>
                <a:ext cx="538994" cy="1477328"/>
              </a:xfrm>
              <a:prstGeom prst="rect">
                <a:avLst/>
              </a:prstGeom>
              <a:noFill/>
            </p:spPr>
            <p:txBody>
              <a:bodyPr wrap="none" rtlCol="0">
                <a:spAutoFit/>
              </a:bodyPr>
              <a:lstStyle/>
              <a:p>
                <a:r>
                  <a:rPr lang="en-US" altLang="zh-CN" dirty="0" err="1">
                    <a:solidFill>
                      <a:srgbClr val="FF0000"/>
                    </a:solidFill>
                  </a:rPr>
                  <a:t>TRo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TRn</a:t>
                </a:r>
                <a:endParaRPr lang="en-US" altLang="zh-CN" dirty="0">
                  <a:solidFill>
                    <a:srgbClr val="FF0000"/>
                  </a:solidFill>
                </a:endParaRPr>
              </a:p>
            </p:txBody>
          </p:sp>
        </p:grpSp>
      </p:grpSp>
      <p:sp>
        <p:nvSpPr>
          <p:cNvPr id="3" name="矩形 2">
            <a:extLst>
              <a:ext uri="{FF2B5EF4-FFF2-40B4-BE49-F238E27FC236}">
                <a16:creationId xmlns:a16="http://schemas.microsoft.com/office/drawing/2014/main" id="{3A382D5F-6D3E-4CBB-8F7F-8BFB0548F14E}"/>
              </a:ext>
            </a:extLst>
          </p:cNvPr>
          <p:cNvSpPr/>
          <p:nvPr/>
        </p:nvSpPr>
        <p:spPr>
          <a:xfrm>
            <a:off x="3433900" y="1778604"/>
            <a:ext cx="4569900" cy="5011146"/>
          </a:xfrm>
          <a:prstGeom prst="rect">
            <a:avLst/>
          </a:prstGeom>
          <a:solidFill>
            <a:schemeClr val="bg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文本框 86">
            <a:extLst>
              <a:ext uri="{FF2B5EF4-FFF2-40B4-BE49-F238E27FC236}">
                <a16:creationId xmlns:a16="http://schemas.microsoft.com/office/drawing/2014/main" id="{7E6501B5-C5D4-4FF6-A23A-70DE65960251}"/>
              </a:ext>
            </a:extLst>
          </p:cNvPr>
          <p:cNvSpPr txBox="1"/>
          <p:nvPr/>
        </p:nvSpPr>
        <p:spPr>
          <a:xfrm>
            <a:off x="3897156" y="4129415"/>
            <a:ext cx="3343776" cy="943528"/>
          </a:xfrm>
          <a:prstGeom prst="rect">
            <a:avLst/>
          </a:prstGeom>
          <a:noFill/>
        </p:spPr>
        <p:txBody>
          <a:bodyPr wrap="square" rtlCol="0">
            <a:spAutoFit/>
          </a:bodyPr>
          <a:lstStyle/>
          <a:p>
            <a:pPr algn="ctr">
              <a:lnSpc>
                <a:spcPct val="150000"/>
              </a:lnSpc>
            </a:pPr>
            <a:r>
              <a:rPr lang="zh-CN" altLang="en-US" sz="2000" dirty="0">
                <a:latin typeface="黑体" panose="02010609060101010101" pitchFamily="49" charset="-122"/>
                <a:ea typeface="黑体" panose="02010609060101010101" pitchFamily="49" charset="-122"/>
              </a:rPr>
              <a:t>两种学习方式</a:t>
            </a:r>
            <a:endParaRPr lang="en-US" altLang="zh-CN" sz="2000" dirty="0">
              <a:latin typeface="黑体" panose="02010609060101010101" pitchFamily="49" charset="-122"/>
              <a:ea typeface="黑体" panose="02010609060101010101" pitchFamily="49" charset="-122"/>
            </a:endParaRPr>
          </a:p>
          <a:p>
            <a:pPr algn="ctr">
              <a:lnSpc>
                <a:spcPct val="150000"/>
              </a:lnSpc>
            </a:pPr>
            <a:r>
              <a:rPr lang="zh-CN" altLang="en-US" sz="2000" dirty="0">
                <a:latin typeface="黑体" panose="02010609060101010101" pitchFamily="49" charset="-122"/>
                <a:ea typeface="黑体" panose="02010609060101010101" pitchFamily="49" charset="-122"/>
              </a:rPr>
              <a:t>在</a:t>
            </a:r>
            <a:r>
              <a:rPr lang="zh-CN" altLang="en-US" sz="2000" u="sng" dirty="0">
                <a:latin typeface="黑体" panose="02010609060101010101" pitchFamily="49" charset="-122"/>
                <a:ea typeface="黑体" panose="02010609060101010101" pitchFamily="49" charset="-122"/>
              </a:rPr>
              <a:t>学习结果</a:t>
            </a:r>
            <a:r>
              <a:rPr lang="zh-CN" altLang="en-US" sz="2000" dirty="0">
                <a:latin typeface="黑体" panose="02010609060101010101" pitchFamily="49" charset="-122"/>
                <a:ea typeface="黑体" panose="02010609060101010101" pitchFamily="49" charset="-122"/>
              </a:rPr>
              <a:t>上的脑活动差异</a:t>
            </a:r>
          </a:p>
        </p:txBody>
      </p:sp>
      <p:sp>
        <p:nvSpPr>
          <p:cNvPr id="89" name="文本框 88">
            <a:extLst>
              <a:ext uri="{FF2B5EF4-FFF2-40B4-BE49-F238E27FC236}">
                <a16:creationId xmlns:a16="http://schemas.microsoft.com/office/drawing/2014/main" id="{142099AB-566E-4D59-AF95-3B483578B164}"/>
              </a:ext>
            </a:extLst>
          </p:cNvPr>
          <p:cNvSpPr txBox="1"/>
          <p:nvPr/>
        </p:nvSpPr>
        <p:spPr>
          <a:xfrm>
            <a:off x="3193799" y="4960250"/>
            <a:ext cx="3173135" cy="442878"/>
          </a:xfrm>
          <a:prstGeom prst="rect">
            <a:avLst/>
          </a:prstGeom>
          <a:noFill/>
        </p:spPr>
        <p:txBody>
          <a:bodyPr wrap="square" rtlCol="0">
            <a:spAutoFit/>
          </a:bodyPr>
          <a:lstStyle/>
          <a:p>
            <a:pPr algn="ctr">
              <a:lnSpc>
                <a:spcPct val="150000"/>
              </a:lnSpc>
            </a:pPr>
            <a:r>
              <a:rPr lang="zh-CN" altLang="en-US" dirty="0">
                <a:latin typeface="黑体" panose="02010609060101010101" pitchFamily="49" charset="-122"/>
                <a:ea typeface="黑体" panose="02010609060101010101" pitchFamily="49" charset="-122"/>
              </a:rPr>
              <a:t>（学习后的词汇提取）</a:t>
            </a:r>
          </a:p>
        </p:txBody>
      </p:sp>
      <p:sp>
        <p:nvSpPr>
          <p:cNvPr id="86" name="弧形 85">
            <a:extLst>
              <a:ext uri="{FF2B5EF4-FFF2-40B4-BE49-F238E27FC236}">
                <a16:creationId xmlns:a16="http://schemas.microsoft.com/office/drawing/2014/main" id="{FAC05A1E-75B7-488D-AE46-048DDB1ACCBA}"/>
              </a:ext>
            </a:extLst>
          </p:cNvPr>
          <p:cNvSpPr/>
          <p:nvPr/>
        </p:nvSpPr>
        <p:spPr>
          <a:xfrm rot="2759557">
            <a:off x="1589084" y="2944196"/>
            <a:ext cx="2377375" cy="2810596"/>
          </a:xfrm>
          <a:prstGeom prst="arc">
            <a:avLst>
              <a:gd name="adj1" fmla="val 14963576"/>
              <a:gd name="adj2" fmla="val 638377"/>
            </a:avLst>
          </a:prstGeom>
          <a:ln w="31750">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弧形 61">
            <a:extLst>
              <a:ext uri="{FF2B5EF4-FFF2-40B4-BE49-F238E27FC236}">
                <a16:creationId xmlns:a16="http://schemas.microsoft.com/office/drawing/2014/main" id="{987DC052-E6B0-48AF-B88B-0FE2B1FDBC4B}"/>
              </a:ext>
            </a:extLst>
          </p:cNvPr>
          <p:cNvSpPr/>
          <p:nvPr/>
        </p:nvSpPr>
        <p:spPr>
          <a:xfrm rot="3279396" flipH="1" flipV="1">
            <a:off x="7634237" y="2072289"/>
            <a:ext cx="2851871" cy="3522972"/>
          </a:xfrm>
          <a:prstGeom prst="arc">
            <a:avLst>
              <a:gd name="adj1" fmla="val 14637895"/>
              <a:gd name="adj2" fmla="val 26011"/>
            </a:avLst>
          </a:prstGeom>
          <a:ln w="31750">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92" name="Picture 2">
            <a:extLst>
              <a:ext uri="{FF2B5EF4-FFF2-40B4-BE49-F238E27FC236}">
                <a16:creationId xmlns:a16="http://schemas.microsoft.com/office/drawing/2014/main" id="{2030AE3B-829C-4D7B-BFF9-11D2F5142E7B}"/>
              </a:ext>
            </a:extLst>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10000" b="90000" l="10000" r="90000">
                        <a14:foregroundMark x1="25903" y1="17199" x2="25903" y2="17199"/>
                        <a14:foregroundMark x1="60440" y1="20396" x2="60440" y2="20396"/>
                        <a14:foregroundMark x1="69231" y1="58447" x2="69231" y2="58447"/>
                        <a14:foregroundMark x1="69403" y1="33121" x2="69403" y2="33121"/>
                      </a14:backgroundRemoval>
                    </a14:imgEffect>
                  </a14:imgLayer>
                </a14:imgProps>
              </a:ext>
              <a:ext uri="{28A0092B-C50C-407E-A947-70E740481C1C}">
                <a14:useLocalDpi xmlns:a14="http://schemas.microsoft.com/office/drawing/2010/main" val="0"/>
              </a:ext>
            </a:extLst>
          </a:blip>
          <a:srcRect/>
          <a:stretch>
            <a:fillRect/>
          </a:stretch>
        </p:blipFill>
        <p:spPr bwMode="auto">
          <a:xfrm>
            <a:off x="1778672" y="5699546"/>
            <a:ext cx="558927" cy="6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65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p:nvPr/>
        </p:nvSpPr>
        <p:spPr>
          <a:xfrm>
            <a:off x="502526" y="1193711"/>
            <a:ext cx="7886700" cy="596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b="1" dirty="0">
                <a:solidFill>
                  <a:srgbClr val="C00000"/>
                </a:solidFill>
                <a:latin typeface="DengXian" panose="02010600030101010101" pitchFamily="2" charset="-122"/>
                <a:ea typeface="SimHei" panose="02010609060101010101" pitchFamily="49" charset="-122"/>
              </a:rPr>
              <a:t> 数据分析</a:t>
            </a:r>
            <a:r>
              <a:rPr lang="zh-CN" altLang="en-US" b="1" dirty="0">
                <a:latin typeface="DengXian" panose="02010600030101010101" pitchFamily="2" charset="-122"/>
                <a:ea typeface="DengXian" panose="02010600030101010101" pitchFamily="2" charset="-122"/>
              </a:rPr>
              <a:t> </a:t>
            </a:r>
            <a:endParaRPr lang="en-US" altLang="zh-CN" b="1" dirty="0">
              <a:latin typeface="DengXian" panose="02010600030101010101" pitchFamily="2" charset="-122"/>
              <a:ea typeface="DengXian" panose="02010600030101010101" pitchFamily="2" charset="-122"/>
            </a:endParaRPr>
          </a:p>
        </p:txBody>
      </p:sp>
      <p:sp>
        <p:nvSpPr>
          <p:cNvPr id="96" name="标题 1">
            <a:extLst>
              <a:ext uri="{FF2B5EF4-FFF2-40B4-BE49-F238E27FC236}">
                <a16:creationId xmlns:a16="http://schemas.microsoft.com/office/drawing/2014/main" id="{F0EA7950-1FD3-4242-96B3-CCBEEFE5218C}"/>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方法</a:t>
            </a:r>
          </a:p>
        </p:txBody>
      </p:sp>
      <p:grpSp>
        <p:nvGrpSpPr>
          <p:cNvPr id="2" name="组合 1">
            <a:extLst>
              <a:ext uri="{FF2B5EF4-FFF2-40B4-BE49-F238E27FC236}">
                <a16:creationId xmlns:a16="http://schemas.microsoft.com/office/drawing/2014/main" id="{BFCAD999-49FD-425C-A2A9-4137A514D0E1}"/>
              </a:ext>
            </a:extLst>
          </p:cNvPr>
          <p:cNvGrpSpPr/>
          <p:nvPr/>
        </p:nvGrpSpPr>
        <p:grpSpPr>
          <a:xfrm>
            <a:off x="579905" y="4557486"/>
            <a:ext cx="7681212" cy="2083278"/>
            <a:chOff x="609668" y="1901397"/>
            <a:chExt cx="8216521" cy="4795679"/>
          </a:xfrm>
        </p:grpSpPr>
        <p:sp>
          <p:nvSpPr>
            <p:cNvPr id="44" name="矩形: 圆角 43">
              <a:extLst>
                <a:ext uri="{FF2B5EF4-FFF2-40B4-BE49-F238E27FC236}">
                  <a16:creationId xmlns:a16="http://schemas.microsoft.com/office/drawing/2014/main" id="{9FB49929-E4D4-4DDF-BEA8-4E656D5B29E1}"/>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id="{B952E29A-4CCE-46BA-A9D9-3A683A7DC47A}"/>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9C15AE0-024D-4666-BCA3-75478A80DB27}"/>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3" name="矩形 102">
              <a:extLst>
                <a:ext uri="{FF2B5EF4-FFF2-40B4-BE49-F238E27FC236}">
                  <a16:creationId xmlns:a16="http://schemas.microsoft.com/office/drawing/2014/main" id="{15EC1565-1C74-459F-A18E-BB75EFF9A7B5}"/>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7" name="矩形 96">
              <a:extLst>
                <a:ext uri="{FF2B5EF4-FFF2-40B4-BE49-F238E27FC236}">
                  <a16:creationId xmlns:a16="http://schemas.microsoft.com/office/drawing/2014/main" id="{1659B8BB-682A-4048-B5D3-DF5EE9449FF2}"/>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8" name="矩形 117">
              <a:extLst>
                <a:ext uri="{FF2B5EF4-FFF2-40B4-BE49-F238E27FC236}">
                  <a16:creationId xmlns:a16="http://schemas.microsoft.com/office/drawing/2014/main" id="{28715851-CA1E-4D4B-8E5B-472ADDA21052}"/>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 name="图片 5">
              <a:extLst>
                <a:ext uri="{FF2B5EF4-FFF2-40B4-BE49-F238E27FC236}">
                  <a16:creationId xmlns:a16="http://schemas.microsoft.com/office/drawing/2014/main" id="{E9A23D9F-7212-4E71-BE88-6A5C273EAE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1765733" y="2737605"/>
              <a:ext cx="971429" cy="1209308"/>
            </a:xfrm>
            <a:prstGeom prst="rect">
              <a:avLst/>
            </a:prstGeom>
          </p:spPr>
        </p:pic>
        <p:pic>
          <p:nvPicPr>
            <p:cNvPr id="14" name="图片 13">
              <a:extLst>
                <a:ext uri="{FF2B5EF4-FFF2-40B4-BE49-F238E27FC236}">
                  <a16:creationId xmlns:a16="http://schemas.microsoft.com/office/drawing/2014/main" id="{AEB37055-076E-4B24-92DB-0A700FC61B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4556534" y="2909900"/>
              <a:ext cx="608362" cy="996390"/>
            </a:xfrm>
            <a:prstGeom prst="rect">
              <a:avLst/>
            </a:prstGeom>
          </p:spPr>
        </p:pic>
        <p:pic>
          <p:nvPicPr>
            <p:cNvPr id="3074" name="Picture 2">
              <a:extLst>
                <a:ext uri="{FF2B5EF4-FFF2-40B4-BE49-F238E27FC236}">
                  <a16:creationId xmlns:a16="http://schemas.microsoft.com/office/drawing/2014/main" id="{F26CB11A-E677-43CA-9992-131D3E8457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a:stretch>
              <a:fillRect/>
            </a:stretch>
          </p:blipFill>
          <p:spPr bwMode="auto">
            <a:xfrm>
              <a:off x="1918448" y="4466904"/>
              <a:ext cx="550912" cy="146520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E1D91F-2534-4B8F-B4EB-36D66041F381}"/>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25903" y1="17199" x2="25903" y2="17199"/>
                          <a14:foregroundMark x1="60440" y1="20396" x2="60440" y2="20396"/>
                          <a14:foregroundMark x1="69231" y1="58447" x2="69231" y2="58447"/>
                        </a14:backgroundRemoval>
                      </a14:imgEffect>
                    </a14:imgLayer>
                  </a14:imgProps>
                </a:ext>
                <a:ext uri="{28A0092B-C50C-407E-A947-70E740481C1C}">
                  <a14:useLocalDpi xmlns:a14="http://schemas.microsoft.com/office/drawing/2010/main" val="0"/>
                </a:ext>
              </a:extLst>
            </a:blip>
            <a:srcRect l="47684" t="9664"/>
            <a:stretch/>
          </p:blipFill>
          <p:spPr bwMode="auto">
            <a:xfrm>
              <a:off x="4620476" y="5148970"/>
              <a:ext cx="386716" cy="950558"/>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40">
              <a:extLst>
                <a:ext uri="{FF2B5EF4-FFF2-40B4-BE49-F238E27FC236}">
                  <a16:creationId xmlns:a16="http://schemas.microsoft.com/office/drawing/2014/main" id="{B961F21C-15FE-42A1-B770-7FCEF3B6CAF0}"/>
                </a:ext>
              </a:extLst>
            </p:cNvPr>
            <p:cNvSpPr txBox="1"/>
            <p:nvPr/>
          </p:nvSpPr>
          <p:spPr>
            <a:xfrm flipH="1">
              <a:off x="609668" y="2397246"/>
              <a:ext cx="328045" cy="393214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机械型学习组</a:t>
              </a:r>
            </a:p>
          </p:txBody>
        </p:sp>
        <p:sp>
          <p:nvSpPr>
            <p:cNvPr id="51" name="矩形 50">
              <a:extLst>
                <a:ext uri="{FF2B5EF4-FFF2-40B4-BE49-F238E27FC236}">
                  <a16:creationId xmlns:a16="http://schemas.microsoft.com/office/drawing/2014/main" id="{990B00B7-714A-4ECE-ACAD-E804FECFFC18}"/>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6" name="矩形 55">
              <a:extLst>
                <a:ext uri="{FF2B5EF4-FFF2-40B4-BE49-F238E27FC236}">
                  <a16:creationId xmlns:a16="http://schemas.microsoft.com/office/drawing/2014/main" id="{49C18E28-9285-44CC-9547-518A3A5125A3}"/>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22" name="图片 21">
              <a:extLst>
                <a:ext uri="{FF2B5EF4-FFF2-40B4-BE49-F238E27FC236}">
                  <a16:creationId xmlns:a16="http://schemas.microsoft.com/office/drawing/2014/main" id="{8B403D06-751D-454D-8C52-4FA0E1E4E261}"/>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1975" y1="24419" x2="41975" y2="24419"/>
                          <a14:foregroundMark x1="34568" y1="27907" x2="34568" y2="27907"/>
                          <a14:foregroundMark x1="24691" y1="29070" x2="24691" y2="29070"/>
                          <a14:foregroundMark x1="33333" y1="36047" x2="33333" y2="36047"/>
                          <a14:foregroundMark x1="37037" y1="54651" x2="37037" y2="54651"/>
                          <a14:foregroundMark x1="80247" y1="55814" x2="80247" y2="55814"/>
                          <a14:foregroundMark x1="79012" y1="52326" x2="79012" y2="52326"/>
                          <a14:foregroundMark x1="79012" y1="51163" x2="79012" y2="51163"/>
                        </a14:backgroundRemoval>
                      </a14:imgEffect>
                    </a14:imgLayer>
                  </a14:imgProps>
                </a:ext>
              </a:extLst>
            </a:blip>
            <a:stretch>
              <a:fillRect/>
            </a:stretch>
          </p:blipFill>
          <p:spPr>
            <a:xfrm>
              <a:off x="7033436" y="5031921"/>
              <a:ext cx="771429" cy="1130442"/>
            </a:xfrm>
            <a:prstGeom prst="rect">
              <a:avLst/>
            </a:prstGeom>
          </p:spPr>
        </p:pic>
        <p:pic>
          <p:nvPicPr>
            <p:cNvPr id="26" name="图片 25">
              <a:extLst>
                <a:ext uri="{FF2B5EF4-FFF2-40B4-BE49-F238E27FC236}">
                  <a16:creationId xmlns:a16="http://schemas.microsoft.com/office/drawing/2014/main" id="{ABB9DBCE-6766-4EAF-9365-17D10E95CF32}"/>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091" b="90909" l="9890" r="89011">
                          <a14:foregroundMark x1="51648" y1="18182" x2="51648" y2="18182"/>
                          <a14:foregroundMark x1="30769" y1="37374" x2="30769" y2="37374"/>
                          <a14:foregroundMark x1="39560" y1="41414" x2="39560" y2="41414"/>
                          <a14:foregroundMark x1="31868" y1="69697" x2="31868" y2="69697"/>
                          <a14:foregroundMark x1="50549" y1="62626" x2="50549" y2="62626"/>
                          <a14:foregroundMark x1="56044" y1="68687" x2="56044" y2="68687"/>
                          <a14:foregroundMark x1="54945" y1="77778" x2="54945" y2="77778"/>
                          <a14:foregroundMark x1="46154" y1="87879" x2="46154" y2="87879"/>
                          <a14:foregroundMark x1="43956" y1="90909" x2="43956" y2="90909"/>
                          <a14:foregroundMark x1="70330" y1="58586" x2="70330" y2="58586"/>
                          <a14:foregroundMark x1="59341" y1="31313" x2="59341" y2="31313"/>
                          <a14:foregroundMark x1="60440" y1="37374" x2="60440" y2="37374"/>
                          <a14:foregroundMark x1="65934" y1="35354" x2="65934" y2="35354"/>
                          <a14:foregroundMark x1="41758" y1="36364" x2="41758" y2="36364"/>
                          <a14:backgroundMark x1="56044" y1="73737" x2="56044" y2="73737"/>
                          <a14:backgroundMark x1="64835" y1="27273" x2="64835" y2="27273"/>
                          <a14:backgroundMark x1="47253" y1="35354" x2="47253" y2="35354"/>
                          <a14:backgroundMark x1="61538" y1="34343" x2="61538" y2="34343"/>
                        </a14:backgroundRemoval>
                      </a14:imgEffect>
                    </a14:imgLayer>
                  </a14:imgProps>
                </a:ext>
              </a:extLst>
            </a:blip>
            <a:stretch>
              <a:fillRect/>
            </a:stretch>
          </p:blipFill>
          <p:spPr>
            <a:xfrm>
              <a:off x="7172441" y="2817357"/>
              <a:ext cx="632424" cy="949599"/>
            </a:xfrm>
            <a:prstGeom prst="rect">
              <a:avLst/>
            </a:prstGeom>
          </p:spPr>
        </p:pic>
      </p:grpSp>
      <p:grpSp>
        <p:nvGrpSpPr>
          <p:cNvPr id="69" name="组合 68">
            <a:extLst>
              <a:ext uri="{FF2B5EF4-FFF2-40B4-BE49-F238E27FC236}">
                <a16:creationId xmlns:a16="http://schemas.microsoft.com/office/drawing/2014/main" id="{F5E6EB54-FF71-4C53-ABDE-E8497F427795}"/>
              </a:ext>
            </a:extLst>
          </p:cNvPr>
          <p:cNvGrpSpPr/>
          <p:nvPr/>
        </p:nvGrpSpPr>
        <p:grpSpPr>
          <a:xfrm>
            <a:off x="558008" y="2167567"/>
            <a:ext cx="7681212" cy="2083278"/>
            <a:chOff x="609668" y="1901397"/>
            <a:chExt cx="8216521" cy="4795679"/>
          </a:xfrm>
        </p:grpSpPr>
        <p:sp>
          <p:nvSpPr>
            <p:cNvPr id="70" name="矩形: 圆角 69">
              <a:extLst>
                <a:ext uri="{FF2B5EF4-FFF2-40B4-BE49-F238E27FC236}">
                  <a16:creationId xmlns:a16="http://schemas.microsoft.com/office/drawing/2014/main" id="{CFD60E80-DD80-4B43-9196-3BEDF24D1ACF}"/>
                </a:ext>
              </a:extLst>
            </p:cNvPr>
            <p:cNvSpPr/>
            <p:nvPr/>
          </p:nvSpPr>
          <p:spPr>
            <a:xfrm>
              <a:off x="3678999" y="1901397"/>
              <a:ext cx="5147190" cy="479567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1" name="矩形: 圆角 70">
              <a:extLst>
                <a:ext uri="{FF2B5EF4-FFF2-40B4-BE49-F238E27FC236}">
                  <a16:creationId xmlns:a16="http://schemas.microsoft.com/office/drawing/2014/main" id="{99E96A6A-678E-4681-89F2-C8A10648C8CE}"/>
                </a:ext>
              </a:extLst>
            </p:cNvPr>
            <p:cNvSpPr/>
            <p:nvPr/>
          </p:nvSpPr>
          <p:spPr>
            <a:xfrm>
              <a:off x="1089458" y="1901397"/>
              <a:ext cx="2535967" cy="4795679"/>
            </a:xfrm>
            <a:prstGeom prst="round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442B0FEF-10AC-4D64-A2B8-29BF3FF83249}"/>
                </a:ext>
              </a:extLst>
            </p:cNvPr>
            <p:cNvSpPr/>
            <p:nvPr/>
          </p:nvSpPr>
          <p:spPr>
            <a:xfrm>
              <a:off x="1179933"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3" name="矩形 72">
              <a:extLst>
                <a:ext uri="{FF2B5EF4-FFF2-40B4-BE49-F238E27FC236}">
                  <a16:creationId xmlns:a16="http://schemas.microsoft.com/office/drawing/2014/main" id="{CC3C3F55-4070-4144-AE93-D3A3155454D6}"/>
                </a:ext>
              </a:extLst>
            </p:cNvPr>
            <p:cNvSpPr/>
            <p:nvPr/>
          </p:nvSpPr>
          <p:spPr>
            <a:xfrm>
              <a:off x="3800545" y="2397247"/>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4" name="矩形 73">
              <a:extLst>
                <a:ext uri="{FF2B5EF4-FFF2-40B4-BE49-F238E27FC236}">
                  <a16:creationId xmlns:a16="http://schemas.microsoft.com/office/drawing/2014/main" id="{0077B7A0-54F2-48D5-92FC-5FBD431E68B8}"/>
                </a:ext>
              </a:extLst>
            </p:cNvPr>
            <p:cNvSpPr/>
            <p:nvPr/>
          </p:nvSpPr>
          <p:spPr>
            <a:xfrm>
              <a:off x="3800545"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5" name="矩形 74">
              <a:extLst>
                <a:ext uri="{FF2B5EF4-FFF2-40B4-BE49-F238E27FC236}">
                  <a16:creationId xmlns:a16="http://schemas.microsoft.com/office/drawing/2014/main" id="{A20F69EC-05CE-4CAE-9E0B-58D93582D275}"/>
                </a:ext>
              </a:extLst>
            </p:cNvPr>
            <p:cNvSpPr/>
            <p:nvPr/>
          </p:nvSpPr>
          <p:spPr>
            <a:xfrm>
              <a:off x="1179933"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文本框 79">
              <a:extLst>
                <a:ext uri="{FF2B5EF4-FFF2-40B4-BE49-F238E27FC236}">
                  <a16:creationId xmlns:a16="http://schemas.microsoft.com/office/drawing/2014/main" id="{5B19F26B-C4F1-4EA4-99B0-2D833A0CA156}"/>
                </a:ext>
              </a:extLst>
            </p:cNvPr>
            <p:cNvSpPr txBox="1"/>
            <p:nvPr/>
          </p:nvSpPr>
          <p:spPr>
            <a:xfrm flipH="1">
              <a:off x="609668" y="2397246"/>
              <a:ext cx="328045" cy="393214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理解型学习组</a:t>
              </a:r>
            </a:p>
          </p:txBody>
        </p:sp>
        <p:sp>
          <p:nvSpPr>
            <p:cNvPr id="81" name="矩形 80">
              <a:extLst>
                <a:ext uri="{FF2B5EF4-FFF2-40B4-BE49-F238E27FC236}">
                  <a16:creationId xmlns:a16="http://schemas.microsoft.com/office/drawing/2014/main" id="{C2244D3C-125F-401A-BA35-98EA4D7BFFA9}"/>
                </a:ext>
              </a:extLst>
            </p:cNvPr>
            <p:cNvSpPr/>
            <p:nvPr/>
          </p:nvSpPr>
          <p:spPr>
            <a:xfrm>
              <a:off x="6340461" y="2407543"/>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2" name="矩形 81">
              <a:extLst>
                <a:ext uri="{FF2B5EF4-FFF2-40B4-BE49-F238E27FC236}">
                  <a16:creationId xmlns:a16="http://schemas.microsoft.com/office/drawing/2014/main" id="{ADD0C14D-2F1B-4DF6-BA43-7B43CA71C230}"/>
                </a:ext>
              </a:extLst>
            </p:cNvPr>
            <p:cNvSpPr/>
            <p:nvPr/>
          </p:nvSpPr>
          <p:spPr>
            <a:xfrm>
              <a:off x="6340461" y="4545671"/>
              <a:ext cx="2243508" cy="1886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pic>
        <p:nvPicPr>
          <p:cNvPr id="88" name="图片 87">
            <a:extLst>
              <a:ext uri="{FF2B5EF4-FFF2-40B4-BE49-F238E27FC236}">
                <a16:creationId xmlns:a16="http://schemas.microsoft.com/office/drawing/2014/main" id="{57CC52A9-44FB-4BCC-B1B1-3EFABED98F11}"/>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1513459" y="2415070"/>
            <a:ext cx="703022" cy="696797"/>
          </a:xfrm>
          <a:prstGeom prst="rect">
            <a:avLst/>
          </a:prstGeom>
        </p:spPr>
      </p:pic>
      <p:pic>
        <p:nvPicPr>
          <p:cNvPr id="90" name="图片 89">
            <a:extLst>
              <a:ext uri="{FF2B5EF4-FFF2-40B4-BE49-F238E27FC236}">
                <a16:creationId xmlns:a16="http://schemas.microsoft.com/office/drawing/2014/main" id="{E8DDB171-4E4A-41A0-B511-5BDC0F1C92F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4667" y1="23750" x2="54667" y2="23750"/>
                        <a14:backgroundMark x1="50667" y1="26250" x2="50667" y2="28750"/>
                      </a14:backgroundRemoval>
                    </a14:imgEffect>
                  </a14:imgLayer>
                </a14:imgProps>
              </a:ext>
            </a:extLst>
          </a:blip>
          <a:stretch>
            <a:fillRect/>
          </a:stretch>
        </p:blipFill>
        <p:spPr>
          <a:xfrm rot="21378427">
            <a:off x="4000837" y="2451217"/>
            <a:ext cx="703022" cy="696797"/>
          </a:xfrm>
          <a:prstGeom prst="rect">
            <a:avLst/>
          </a:prstGeom>
        </p:spPr>
      </p:pic>
      <p:pic>
        <p:nvPicPr>
          <p:cNvPr id="91" name="图片 90">
            <a:extLst>
              <a:ext uri="{FF2B5EF4-FFF2-40B4-BE49-F238E27FC236}">
                <a16:creationId xmlns:a16="http://schemas.microsoft.com/office/drawing/2014/main" id="{8363180D-CF62-4FFB-BB3D-CFCC94B2EAED}"/>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tretch>
            <a:fillRect/>
          </a:stretch>
        </p:blipFill>
        <p:spPr>
          <a:xfrm>
            <a:off x="1553132" y="3385974"/>
            <a:ext cx="622755" cy="749048"/>
          </a:xfrm>
          <a:prstGeom prst="rect">
            <a:avLst/>
          </a:prstGeom>
        </p:spPr>
      </p:pic>
      <p:pic>
        <p:nvPicPr>
          <p:cNvPr id="94" name="图片 93">
            <a:extLst>
              <a:ext uri="{FF2B5EF4-FFF2-40B4-BE49-F238E27FC236}">
                <a16:creationId xmlns:a16="http://schemas.microsoft.com/office/drawing/2014/main" id="{50CA2625-3043-42D3-BEF7-57F9BB12A1A6}"/>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7558" b="89535" l="9790" r="89510">
                        <a14:foregroundMark x1="51748" y1="7558" x2="51748" y2="7558"/>
                        <a14:foregroundMark x1="24476" y1="31395" x2="24476" y2="31395"/>
                        <a14:foregroundMark x1="53147" y1="19767" x2="53147" y2="19767"/>
                        <a14:foregroundMark x1="46853" y1="36628" x2="46853" y2="36628"/>
                        <a14:foregroundMark x1="65734" y1="33140" x2="65734" y2="33140"/>
                        <a14:foregroundMark x1="59441" y1="34302" x2="59441" y2="34302"/>
                        <a14:foregroundMark x1="23077" y1="65116" x2="23077" y2="65116"/>
                        <a14:foregroundMark x1="46853" y1="69186" x2="46853" y2="69186"/>
                      </a14:backgroundRemoval>
                    </a14:imgEffect>
                  </a14:imgLayer>
                </a14:imgProps>
              </a:ext>
            </a:extLst>
          </a:blip>
          <a:srcRect l="19005" t="50416" r="49842" b="13183"/>
          <a:stretch/>
        </p:blipFill>
        <p:spPr>
          <a:xfrm>
            <a:off x="4130506" y="3429000"/>
            <a:ext cx="413111" cy="580592"/>
          </a:xfrm>
          <a:prstGeom prst="rect">
            <a:avLst/>
          </a:prstGeom>
        </p:spPr>
      </p:pic>
      <p:pic>
        <p:nvPicPr>
          <p:cNvPr id="100" name="图片 99">
            <a:extLst>
              <a:ext uri="{FF2B5EF4-FFF2-40B4-BE49-F238E27FC236}">
                <a16:creationId xmlns:a16="http://schemas.microsoft.com/office/drawing/2014/main" id="{35A9FC89-55AC-48C3-ABCF-684BF7A7F827}"/>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6540023" y="2472112"/>
            <a:ext cx="591775" cy="604350"/>
          </a:xfrm>
          <a:prstGeom prst="rect">
            <a:avLst/>
          </a:prstGeom>
        </p:spPr>
      </p:pic>
      <p:pic>
        <p:nvPicPr>
          <p:cNvPr id="101" name="图片 100">
            <a:extLst>
              <a:ext uri="{FF2B5EF4-FFF2-40B4-BE49-F238E27FC236}">
                <a16:creationId xmlns:a16="http://schemas.microsoft.com/office/drawing/2014/main" id="{57BC7074-27F7-4A49-86BD-5F7A13F67609}"/>
              </a:ext>
            </a:extLst>
          </p:cNvPr>
          <p:cNvPicPr>
            <a:picLocks noChangeAspect="1"/>
          </p:cNvPicPr>
          <p:nvPr/>
        </p:nvPicPr>
        <p:blipFill>
          <a:blip r:embed="rId21">
            <a:biLevel thresh="75000"/>
            <a:extLst>
              <a:ext uri="{BEBA8EAE-BF5A-486C-A8C5-ECC9F3942E4B}">
                <a14:imgProps xmlns:a14="http://schemas.microsoft.com/office/drawing/2010/main">
                  <a14:imgLayer r:embed="rId22">
                    <a14:imgEffect>
                      <a14:backgroundRemoval t="10000" b="90000" l="10000" r="90000"/>
                    </a14:imgEffect>
                  </a14:imgLayer>
                </a14:imgProps>
              </a:ext>
            </a:extLst>
          </a:blip>
          <a:stretch>
            <a:fillRect/>
          </a:stretch>
        </p:blipFill>
        <p:spPr>
          <a:xfrm>
            <a:off x="6629561" y="3460875"/>
            <a:ext cx="620233" cy="620233"/>
          </a:xfrm>
          <a:prstGeom prst="rect">
            <a:avLst/>
          </a:prstGeom>
        </p:spPr>
      </p:pic>
      <p:sp>
        <p:nvSpPr>
          <p:cNvPr id="102" name="文本框 101">
            <a:extLst>
              <a:ext uri="{FF2B5EF4-FFF2-40B4-BE49-F238E27FC236}">
                <a16:creationId xmlns:a16="http://schemas.microsoft.com/office/drawing/2014/main" id="{23E17E3A-BED2-46FF-907E-DDC94945A622}"/>
              </a:ext>
            </a:extLst>
          </p:cNvPr>
          <p:cNvSpPr txBox="1"/>
          <p:nvPr/>
        </p:nvSpPr>
        <p:spPr>
          <a:xfrm>
            <a:off x="1556500" y="1778604"/>
            <a:ext cx="1196974"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提先学会</a:t>
            </a:r>
          </a:p>
        </p:txBody>
      </p:sp>
      <p:sp>
        <p:nvSpPr>
          <p:cNvPr id="104" name="文本框 103">
            <a:extLst>
              <a:ext uri="{FF2B5EF4-FFF2-40B4-BE49-F238E27FC236}">
                <a16:creationId xmlns:a16="http://schemas.microsoft.com/office/drawing/2014/main" id="{73C6B6FB-F43F-4F49-8DE6-3F9806462073}"/>
              </a:ext>
            </a:extLst>
          </p:cNvPr>
          <p:cNvSpPr txBox="1"/>
          <p:nvPr/>
        </p:nvSpPr>
        <p:spPr>
          <a:xfrm>
            <a:off x="5096881" y="1747852"/>
            <a:ext cx="1443141"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核磁内现学</a:t>
            </a:r>
          </a:p>
        </p:txBody>
      </p:sp>
      <p:pic>
        <p:nvPicPr>
          <p:cNvPr id="106" name="Picture 4">
            <a:extLst>
              <a:ext uri="{FF2B5EF4-FFF2-40B4-BE49-F238E27FC236}">
                <a16:creationId xmlns:a16="http://schemas.microsoft.com/office/drawing/2014/main" id="{E8A9A535-6940-4A9C-B57D-541D673E93C7}"/>
              </a:ext>
            </a:extLst>
          </p:cNvPr>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3972524" y="3069113"/>
            <a:ext cx="833070" cy="169325"/>
          </a:xfrm>
          <a:prstGeom prst="rect">
            <a:avLst/>
          </a:prstGeom>
          <a:noFill/>
          <a:extLst>
            <a:ext uri="{909E8E84-426E-40DD-AFC4-6F175D3DCCD1}">
              <a14:hiddenFill xmlns:a14="http://schemas.microsoft.com/office/drawing/2010/main">
                <a:solidFill>
                  <a:srgbClr val="FFFFFF"/>
                </a:solidFill>
              </a14:hiddenFill>
            </a:ext>
          </a:extLst>
        </p:spPr>
      </p:pic>
      <p:sp>
        <p:nvSpPr>
          <p:cNvPr id="109" name="文本框 108">
            <a:extLst>
              <a:ext uri="{FF2B5EF4-FFF2-40B4-BE49-F238E27FC236}">
                <a16:creationId xmlns:a16="http://schemas.microsoft.com/office/drawing/2014/main" id="{AE85E8A7-1573-447D-A93D-34DFE227DBEE}"/>
              </a:ext>
            </a:extLst>
          </p:cNvPr>
          <p:cNvSpPr txBox="1"/>
          <p:nvPr/>
        </p:nvSpPr>
        <p:spPr>
          <a:xfrm>
            <a:off x="2206631" y="2612697"/>
            <a:ext cx="911669" cy="1200329"/>
          </a:xfrm>
          <a:prstGeom prst="rect">
            <a:avLst/>
          </a:prstGeom>
          <a:noFill/>
        </p:spPr>
        <p:txBody>
          <a:bodyPr wrap="squar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endParaRPr lang="zh-CN" altLang="en-US" dirty="0">
              <a:solidFill>
                <a:srgbClr val="FF0000"/>
              </a:solidFill>
            </a:endParaRPr>
          </a:p>
        </p:txBody>
      </p:sp>
      <p:sp>
        <p:nvSpPr>
          <p:cNvPr id="110" name="文本框 109">
            <a:extLst>
              <a:ext uri="{FF2B5EF4-FFF2-40B4-BE49-F238E27FC236}">
                <a16:creationId xmlns:a16="http://schemas.microsoft.com/office/drawing/2014/main" id="{01A1A878-56EB-436E-B467-190261976F40}"/>
              </a:ext>
            </a:extLst>
          </p:cNvPr>
          <p:cNvSpPr txBox="1"/>
          <p:nvPr/>
        </p:nvSpPr>
        <p:spPr>
          <a:xfrm>
            <a:off x="4710834" y="2612697"/>
            <a:ext cx="1001010" cy="1200329"/>
          </a:xfrm>
          <a:prstGeom prst="rect">
            <a:avLst/>
          </a:prstGeom>
          <a:noFill/>
        </p:spPr>
        <p:txBody>
          <a:bodyPr wrap="square" rtlCol="0">
            <a:spAutoFit/>
          </a:bodyPr>
          <a:lstStyle/>
          <a:p>
            <a:r>
              <a:rPr lang="en-US" altLang="zh-CN" dirty="0">
                <a:solidFill>
                  <a:srgbClr val="FF0000"/>
                </a:solidFill>
              </a:rPr>
              <a:t>Ma+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Mb</a:t>
            </a:r>
          </a:p>
        </p:txBody>
      </p:sp>
      <p:sp>
        <p:nvSpPr>
          <p:cNvPr id="111" name="文本框 110">
            <a:extLst>
              <a:ext uri="{FF2B5EF4-FFF2-40B4-BE49-F238E27FC236}">
                <a16:creationId xmlns:a16="http://schemas.microsoft.com/office/drawing/2014/main" id="{0AD93082-687E-42B0-B2B1-77CEC6800C5D}"/>
              </a:ext>
            </a:extLst>
          </p:cNvPr>
          <p:cNvSpPr txBox="1"/>
          <p:nvPr/>
        </p:nvSpPr>
        <p:spPr>
          <a:xfrm>
            <a:off x="7180086" y="2612696"/>
            <a:ext cx="1046236" cy="1200329"/>
          </a:xfrm>
          <a:prstGeom prst="rect">
            <a:avLst/>
          </a:prstGeom>
          <a:noFill/>
        </p:spPr>
        <p:txBody>
          <a:bodyPr wrap="square" rtlCol="0">
            <a:spAutoFit/>
          </a:bodyPr>
          <a:lstStyle/>
          <a:p>
            <a:r>
              <a:rPr lang="en-US" altLang="zh-CN" dirty="0">
                <a:solidFill>
                  <a:srgbClr val="FF0000"/>
                </a:solidFill>
              </a:rPr>
              <a:t>Mc+</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Md</a:t>
            </a:r>
          </a:p>
        </p:txBody>
      </p:sp>
      <p:sp>
        <p:nvSpPr>
          <p:cNvPr id="112" name="文本框 111">
            <a:extLst>
              <a:ext uri="{FF2B5EF4-FFF2-40B4-BE49-F238E27FC236}">
                <a16:creationId xmlns:a16="http://schemas.microsoft.com/office/drawing/2014/main" id="{5912D987-E163-493D-93E5-6B8AC620AD3E}"/>
              </a:ext>
            </a:extLst>
          </p:cNvPr>
          <p:cNvSpPr txBox="1"/>
          <p:nvPr/>
        </p:nvSpPr>
        <p:spPr>
          <a:xfrm>
            <a:off x="2373294" y="4995587"/>
            <a:ext cx="940766" cy="1200329"/>
          </a:xfrm>
          <a:prstGeom prst="rect">
            <a:avLst/>
          </a:prstGeom>
          <a:noFill/>
        </p:spPr>
        <p:txBody>
          <a:bodyPr wrap="squar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endParaRPr lang="zh-CN" altLang="en-US" dirty="0">
              <a:solidFill>
                <a:srgbClr val="FF0000"/>
              </a:solidFill>
            </a:endParaRPr>
          </a:p>
        </p:txBody>
      </p:sp>
      <p:sp>
        <p:nvSpPr>
          <p:cNvPr id="113" name="文本框 112">
            <a:extLst>
              <a:ext uri="{FF2B5EF4-FFF2-40B4-BE49-F238E27FC236}">
                <a16:creationId xmlns:a16="http://schemas.microsoft.com/office/drawing/2014/main" id="{539D828C-CD0E-46B9-9427-35F5AF51D804}"/>
              </a:ext>
            </a:extLst>
          </p:cNvPr>
          <p:cNvSpPr txBox="1"/>
          <p:nvPr/>
        </p:nvSpPr>
        <p:spPr>
          <a:xfrm>
            <a:off x="4774362" y="5068003"/>
            <a:ext cx="770732" cy="1200329"/>
          </a:xfrm>
          <a:prstGeom prst="rect">
            <a:avLst/>
          </a:prstGeom>
          <a:noFill/>
        </p:spPr>
        <p:txBody>
          <a:bodyPr wrap="square" rtlCol="0">
            <a:spAutoFit/>
          </a:bodyPr>
          <a:lstStyle/>
          <a:p>
            <a:r>
              <a:rPr lang="en-US" altLang="zh-CN" dirty="0">
                <a:solidFill>
                  <a:srgbClr val="FF0000"/>
                </a:solidFill>
              </a:rPr>
              <a:t>Ra+</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Rb</a:t>
            </a:r>
          </a:p>
        </p:txBody>
      </p:sp>
      <p:sp>
        <p:nvSpPr>
          <p:cNvPr id="114" name="文本框 113">
            <a:extLst>
              <a:ext uri="{FF2B5EF4-FFF2-40B4-BE49-F238E27FC236}">
                <a16:creationId xmlns:a16="http://schemas.microsoft.com/office/drawing/2014/main" id="{8503FCE2-ACD1-4A0D-9E3D-89CA9B41026D}"/>
              </a:ext>
            </a:extLst>
          </p:cNvPr>
          <p:cNvSpPr txBox="1"/>
          <p:nvPr/>
        </p:nvSpPr>
        <p:spPr>
          <a:xfrm>
            <a:off x="7243613" y="5068002"/>
            <a:ext cx="859874" cy="1200329"/>
          </a:xfrm>
          <a:prstGeom prst="rect">
            <a:avLst/>
          </a:prstGeom>
          <a:noFill/>
        </p:spPr>
        <p:txBody>
          <a:bodyPr wrap="square" rtlCol="0">
            <a:spAutoFit/>
          </a:bodyPr>
          <a:lstStyle/>
          <a:p>
            <a:r>
              <a:rPr lang="en-US" altLang="zh-CN" dirty="0" err="1">
                <a:solidFill>
                  <a:srgbClr val="FF0000"/>
                </a:solidFill>
              </a:rPr>
              <a:t>Rc</a:t>
            </a:r>
            <a:r>
              <a:rPr lang="en-US" altLang="zh-CN" dirty="0">
                <a:solidFill>
                  <a:srgbClr val="FF0000"/>
                </a:solidFill>
              </a:rPr>
              <a:t>+</a:t>
            </a:r>
          </a:p>
          <a:p>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Rd</a:t>
            </a:r>
          </a:p>
        </p:txBody>
      </p:sp>
      <p:grpSp>
        <p:nvGrpSpPr>
          <p:cNvPr id="63" name="组合 62">
            <a:extLst>
              <a:ext uri="{FF2B5EF4-FFF2-40B4-BE49-F238E27FC236}">
                <a16:creationId xmlns:a16="http://schemas.microsoft.com/office/drawing/2014/main" id="{E6555262-D6E4-454F-BAC2-8A31ABD13E4F}"/>
              </a:ext>
            </a:extLst>
          </p:cNvPr>
          <p:cNvGrpSpPr/>
          <p:nvPr/>
        </p:nvGrpSpPr>
        <p:grpSpPr>
          <a:xfrm>
            <a:off x="7882341" y="1698019"/>
            <a:ext cx="964952" cy="4940091"/>
            <a:chOff x="7886063" y="1697467"/>
            <a:chExt cx="1338828" cy="5073625"/>
          </a:xfrm>
        </p:grpSpPr>
        <p:sp>
          <p:nvSpPr>
            <p:cNvPr id="64" name="矩形 63">
              <a:extLst>
                <a:ext uri="{FF2B5EF4-FFF2-40B4-BE49-F238E27FC236}">
                  <a16:creationId xmlns:a16="http://schemas.microsoft.com/office/drawing/2014/main" id="{0E7754F1-DBE0-475F-916F-2D8EC0715B09}"/>
                </a:ext>
              </a:extLst>
            </p:cNvPr>
            <p:cNvSpPr/>
            <p:nvPr/>
          </p:nvSpPr>
          <p:spPr>
            <a:xfrm>
              <a:off x="8198461" y="2300514"/>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5" name="文本框 64">
              <a:extLst>
                <a:ext uri="{FF2B5EF4-FFF2-40B4-BE49-F238E27FC236}">
                  <a16:creationId xmlns:a16="http://schemas.microsoft.com/office/drawing/2014/main" id="{5A432E76-1BB7-46EE-AD8F-EDF7888A79D9}"/>
                </a:ext>
              </a:extLst>
            </p:cNvPr>
            <p:cNvSpPr txBox="1"/>
            <p:nvPr/>
          </p:nvSpPr>
          <p:spPr>
            <a:xfrm>
              <a:off x="7886063" y="1697467"/>
              <a:ext cx="133882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核磁内测试</a:t>
              </a:r>
            </a:p>
          </p:txBody>
        </p:sp>
        <p:grpSp>
          <p:nvGrpSpPr>
            <p:cNvPr id="66" name="组合 65">
              <a:extLst>
                <a:ext uri="{FF2B5EF4-FFF2-40B4-BE49-F238E27FC236}">
                  <a16:creationId xmlns:a16="http://schemas.microsoft.com/office/drawing/2014/main" id="{ABCD99E6-06FA-446D-9807-8DC908A11B52}"/>
                </a:ext>
              </a:extLst>
            </p:cNvPr>
            <p:cNvGrpSpPr/>
            <p:nvPr/>
          </p:nvGrpSpPr>
          <p:grpSpPr>
            <a:xfrm>
              <a:off x="8130702" y="2448666"/>
              <a:ext cx="970283" cy="4322426"/>
              <a:chOff x="8130702" y="2448666"/>
              <a:chExt cx="970283" cy="4322426"/>
            </a:xfrm>
          </p:grpSpPr>
          <p:pic>
            <p:nvPicPr>
              <p:cNvPr id="67" name="图片 66">
                <a:extLst>
                  <a:ext uri="{FF2B5EF4-FFF2-40B4-BE49-F238E27FC236}">
                    <a16:creationId xmlns:a16="http://schemas.microsoft.com/office/drawing/2014/main" id="{D5A06C92-9684-4677-B027-155CE2311AE9}"/>
                  </a:ext>
                </a:extLst>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1361" t="30140" r="13482" b="42340"/>
              <a:stretch/>
            </p:blipFill>
            <p:spPr>
              <a:xfrm>
                <a:off x="8364060" y="2448666"/>
                <a:ext cx="607771" cy="620686"/>
              </a:xfrm>
              <a:prstGeom prst="rect">
                <a:avLst/>
              </a:prstGeom>
            </p:spPr>
          </p:pic>
          <p:sp>
            <p:nvSpPr>
              <p:cNvPr id="68" name="文本框 67">
                <a:extLst>
                  <a:ext uri="{FF2B5EF4-FFF2-40B4-BE49-F238E27FC236}">
                    <a16:creationId xmlns:a16="http://schemas.microsoft.com/office/drawing/2014/main" id="{5CC3E723-7DF7-448D-B728-298DCBEADCA6}"/>
                  </a:ext>
                </a:extLst>
              </p:cNvPr>
              <p:cNvSpPr txBox="1"/>
              <p:nvPr/>
            </p:nvSpPr>
            <p:spPr>
              <a:xfrm>
                <a:off x="8130702" y="2890983"/>
                <a:ext cx="615874" cy="1477328"/>
              </a:xfrm>
              <a:prstGeom prst="rect">
                <a:avLst/>
              </a:prstGeom>
              <a:noFill/>
            </p:spPr>
            <p:txBody>
              <a:bodyPr wrap="none" rtlCol="0">
                <a:spAutoFit/>
              </a:bodyPr>
              <a:lstStyle/>
              <a:p>
                <a:r>
                  <a:rPr lang="en-US" altLang="zh-CN" dirty="0" err="1">
                    <a:solidFill>
                      <a:srgbClr val="FF0000"/>
                    </a:solidFill>
                  </a:rPr>
                  <a:t>TMo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TMn</a:t>
                </a:r>
                <a:endParaRPr lang="en-US" altLang="zh-CN" dirty="0">
                  <a:solidFill>
                    <a:srgbClr val="FF0000"/>
                  </a:solidFill>
                </a:endParaRPr>
              </a:p>
            </p:txBody>
          </p:sp>
          <p:pic>
            <p:nvPicPr>
              <p:cNvPr id="76" name="图片 75">
                <a:extLst>
                  <a:ext uri="{FF2B5EF4-FFF2-40B4-BE49-F238E27FC236}">
                    <a16:creationId xmlns:a16="http://schemas.microsoft.com/office/drawing/2014/main" id="{888A1BD7-15D0-4321-9665-615D46A387B6}"/>
                  </a:ext>
                </a:extLst>
              </p:cNvPr>
              <p:cNvPicPr>
                <a:picLocks noChangeAspect="1"/>
              </p:cNvPicPr>
              <p:nvPr/>
            </p:nvPicPr>
            <p:blipFill rotWithShape="1">
              <a:blip r:embed="rId27" cstate="print">
                <a:extLst>
                  <a:ext uri="{BEBA8EAE-BF5A-486C-A8C5-ECC9F3942E4B}">
                    <a14:imgProps xmlns:a14="http://schemas.microsoft.com/office/drawing/2010/main">
                      <a14:imgLayer r:embed="rId28">
                        <a14:imgEffect>
                          <a14:backgroundRemoval t="31944" b="55833" l="72865" r="85000">
                            <a14:foregroundMark x1="76719" y1="32870" x2="76719" y2="32870"/>
                            <a14:foregroundMark x1="76198" y1="32037" x2="76198" y2="32037"/>
                            <a14:foregroundMark x1="78854" y1="35463" x2="78854" y2="35463"/>
                            <a14:foregroundMark x1="79688" y1="32037" x2="79688" y2="32037"/>
                            <a14:foregroundMark x1="83021" y1="53611" x2="83021" y2="53611"/>
                            <a14:foregroundMark x1="82135" y1="54630" x2="82135" y2="54630"/>
                            <a14:foregroundMark x1="80313" y1="55833" x2="80313" y2="55833"/>
                            <a14:foregroundMark x1="76198" y1="50278" x2="76198" y2="50278"/>
                            <a14:backgroundMark x1="79792" y1="48889" x2="79792" y2="48889"/>
                          </a14:backgroundRemoval>
                        </a14:imgEffect>
                      </a14:imgLayer>
                    </a14:imgProps>
                  </a:ext>
                  <a:ext uri="{28A0092B-C50C-407E-A947-70E740481C1C}">
                    <a14:useLocalDpi xmlns:a14="http://schemas.microsoft.com/office/drawing/2010/main" val="0"/>
                  </a:ext>
                </a:extLst>
              </a:blip>
              <a:srcRect l="72336" t="40812" r="13482" b="42340"/>
              <a:stretch/>
            </p:blipFill>
            <p:spPr>
              <a:xfrm>
                <a:off x="8370728" y="3477652"/>
                <a:ext cx="568701" cy="379991"/>
              </a:xfrm>
              <a:prstGeom prst="rect">
                <a:avLst/>
              </a:prstGeom>
            </p:spPr>
          </p:pic>
          <p:pic>
            <p:nvPicPr>
              <p:cNvPr id="77" name="Picture 4">
                <a:extLst>
                  <a:ext uri="{FF2B5EF4-FFF2-40B4-BE49-F238E27FC236}">
                    <a16:creationId xmlns:a16="http://schemas.microsoft.com/office/drawing/2014/main" id="{8767C5BE-B93E-4225-B665-00DE3FDD8B26}"/>
                  </a:ext>
                </a:extLst>
              </p:cNvPr>
              <p:cNvPicPr>
                <a:picLocks noChangeAspect="1" noChangeArrowheads="1"/>
              </p:cNvPicPr>
              <p:nvPr/>
            </p:nvPicPr>
            <p:blipFill rotWithShape="1">
              <a:blip r:embed="rId29" cstate="print">
                <a:extLst>
                  <a:ext uri="{BEBA8EAE-BF5A-486C-A8C5-ECC9F3942E4B}">
                    <a14:imgProps xmlns:a14="http://schemas.microsoft.com/office/drawing/2010/main">
                      <a14:imgLayer r:embed="rId30">
                        <a14:imgEffect>
                          <a14:backgroundRemoval t="75333" b="91334" l="10000" r="90000">
                            <a14:foregroundMark x1="24675" y1="81470" x2="24675" y2="81470"/>
                            <a14:foregroundMark x1="59740" y1="79233" x2="59740" y2="79233"/>
                            <a14:foregroundMark x1="75000" y1="76997" x2="75000" y2="76997"/>
                            <a14:foregroundMark x1="75649" y1="79233" x2="75649" y2="79233"/>
                            <a14:foregroundMark x1="58442" y1="78275" x2="58442" y2="78275"/>
                            <a14:foregroundMark x1="60065" y1="79233" x2="60065" y2="79233"/>
                            <a14:foregroundMark x1="75649" y1="77955" x2="75649" y2="77955"/>
                          </a14:backgroundRemoval>
                        </a14:imgEffect>
                      </a14:imgLayer>
                    </a14:imgProps>
                  </a:ext>
                  <a:ext uri="{28A0092B-C50C-407E-A947-70E740481C1C}">
                    <a14:useLocalDpi xmlns:a14="http://schemas.microsoft.com/office/drawing/2010/main" val="0"/>
                  </a:ext>
                </a:extLst>
              </a:blip>
              <a:srcRect t="73333" b="6666"/>
              <a:stretch/>
            </p:blipFill>
            <p:spPr bwMode="auto">
              <a:xfrm>
                <a:off x="8227283" y="3872916"/>
                <a:ext cx="855589" cy="173902"/>
              </a:xfrm>
              <a:prstGeom prst="rect">
                <a:avLst/>
              </a:prstGeom>
              <a:noFill/>
              <a:extLst>
                <a:ext uri="{909E8E84-426E-40DD-AFC4-6F175D3DCCD1}">
                  <a14:hiddenFill xmlns:a14="http://schemas.microsoft.com/office/drawing/2010/main">
                    <a:solidFill>
                      <a:srgbClr val="FFFFFF"/>
                    </a:solidFill>
                  </a14:hiddenFill>
                </a:ext>
              </a:extLst>
            </p:spPr>
          </p:pic>
          <p:sp>
            <p:nvSpPr>
              <p:cNvPr id="78" name="矩形 77">
                <a:extLst>
                  <a:ext uri="{FF2B5EF4-FFF2-40B4-BE49-F238E27FC236}">
                    <a16:creationId xmlns:a16="http://schemas.microsoft.com/office/drawing/2014/main" id="{6ACEBCEB-59B1-450C-A49E-05E95C31FBB4}"/>
                  </a:ext>
                </a:extLst>
              </p:cNvPr>
              <p:cNvSpPr/>
              <p:nvPr/>
            </p:nvSpPr>
            <p:spPr>
              <a:xfrm>
                <a:off x="8209169" y="4660967"/>
                <a:ext cx="891816" cy="200664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79" name="图片 78">
                <a:extLst>
                  <a:ext uri="{FF2B5EF4-FFF2-40B4-BE49-F238E27FC236}">
                    <a16:creationId xmlns:a16="http://schemas.microsoft.com/office/drawing/2014/main" id="{DA91DE5F-FD04-45E5-8D9E-300FFDD2B2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5333" r="89333">
                            <a14:foregroundMark x1="36000" y1="25843" x2="36000" y2="25843"/>
                            <a14:foregroundMark x1="48000" y1="14607" x2="48000" y2="14607"/>
                            <a14:foregroundMark x1="20000" y1="37079" x2="20000" y2="37079"/>
                            <a14:foregroundMark x1="13333" y1="41573" x2="13333" y2="41573"/>
                            <a14:foregroundMark x1="5333" y1="41573" x2="5333" y2="41573"/>
                            <a14:foregroundMark x1="56000" y1="39326" x2="56000" y2="39326"/>
                            <a14:foregroundMark x1="33333" y1="77528" x2="33333" y2="77528"/>
                            <a14:foregroundMark x1="14667" y1="78652" x2="14667" y2="78652"/>
                            <a14:foregroundMark x1="62667" y1="66292" x2="62667" y2="66292"/>
                            <a14:foregroundMark x1="72000" y1="76404" x2="72000" y2="76404"/>
                            <a14:foregroundMark x1="65333" y1="76404" x2="65333" y2="76404"/>
                            <a14:foregroundMark x1="62667" y1="89888" x2="62667" y2="89888"/>
                            <a14:foregroundMark x1="85333" y1="40449" x2="85333" y2="40449"/>
                          </a14:backgroundRemoval>
                        </a14:imgEffect>
                      </a14:imgLayer>
                    </a14:imgProps>
                  </a:ext>
                </a:extLst>
              </a:blip>
              <a:stretch>
                <a:fillRect/>
              </a:stretch>
            </p:blipFill>
            <p:spPr>
              <a:xfrm>
                <a:off x="8438639" y="4944437"/>
                <a:ext cx="442968" cy="525655"/>
              </a:xfrm>
              <a:prstGeom prst="rect">
                <a:avLst/>
              </a:prstGeom>
            </p:spPr>
          </p:pic>
          <p:pic>
            <p:nvPicPr>
              <p:cNvPr id="83" name="Picture 2">
                <a:extLst>
                  <a:ext uri="{FF2B5EF4-FFF2-40B4-BE49-F238E27FC236}">
                    <a16:creationId xmlns:a16="http://schemas.microsoft.com/office/drawing/2014/main" id="{6D3F929E-6864-444E-ADAD-D539CB42AB0D}"/>
                  </a:ext>
                </a:extLst>
              </p:cNvPr>
              <p:cNvPicPr>
                <a:picLocks noChangeAspect="1" noChangeArrowheads="1"/>
              </p:cNvPicPr>
              <p:nvPr/>
            </p:nvPicPr>
            <p:blipFill rotWithShape="1">
              <a:blip r:embed="rId31" cstate="print">
                <a:extLst>
                  <a:ext uri="{BEBA8EAE-BF5A-486C-A8C5-ECC9F3942E4B}">
                    <a14:imgProps xmlns:a14="http://schemas.microsoft.com/office/drawing/2010/main">
                      <a14:imgLayer r:embed="rId32">
                        <a14:imgEffect>
                          <a14:backgroundRemoval t="10000" b="90000" l="10000" r="90000">
                            <a14:foregroundMark x1="25903" y1="17199" x2="25903" y2="17199"/>
                            <a14:foregroundMark x1="60440" y1="20396" x2="60440" y2="20396"/>
                            <a14:foregroundMark x1="69231" y1="58447" x2="69231" y2="58447"/>
                            <a14:foregroundMark x1="85606" y1="37500" x2="85606" y2="37500"/>
                            <a14:foregroundMark x1="57576" y1="37500" x2="57576" y2="37500"/>
                            <a14:foregroundMark x1="57576" y1="43382" x2="57576" y2="43382"/>
                          </a14:backgroundRemoval>
                        </a14:imgEffect>
                      </a14:imgLayer>
                    </a14:imgProps>
                  </a:ext>
                  <a:ext uri="{28A0092B-C50C-407E-A947-70E740481C1C}">
                    <a14:useLocalDpi xmlns:a14="http://schemas.microsoft.com/office/drawing/2010/main" val="0"/>
                  </a:ext>
                </a:extLst>
              </a:blip>
              <a:srcRect l="47684" t="9664"/>
              <a:stretch/>
            </p:blipFill>
            <p:spPr bwMode="auto">
              <a:xfrm>
                <a:off x="8555478" y="5881598"/>
                <a:ext cx="287299" cy="511660"/>
              </a:xfrm>
              <a:prstGeom prst="rect">
                <a:avLst/>
              </a:prstGeom>
              <a:noFill/>
              <a:extLst>
                <a:ext uri="{909E8E84-426E-40DD-AFC4-6F175D3DCCD1}">
                  <a14:hiddenFill xmlns:a14="http://schemas.microsoft.com/office/drawing/2010/main">
                    <a:solidFill>
                      <a:srgbClr val="FFFFFF"/>
                    </a:solidFill>
                  </a14:hiddenFill>
                </a:ext>
              </a:extLst>
            </p:spPr>
          </p:pic>
          <p:pic>
            <p:nvPicPr>
              <p:cNvPr id="84" name="图片 83">
                <a:extLst>
                  <a:ext uri="{FF2B5EF4-FFF2-40B4-BE49-F238E27FC236}">
                    <a16:creationId xmlns:a16="http://schemas.microsoft.com/office/drawing/2014/main" id="{29BD8C14-A71E-4FBF-9800-F13F261C2D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8235" y1="33696" x2="38235" y2="33696"/>
                            <a14:foregroundMark x1="63725" y1="68478" x2="63725" y2="68478"/>
                            <a14:foregroundMark x1="55882" y1="56522" x2="55882" y2="56522"/>
                            <a14:foregroundMark x1="31373" y1="65217" x2="31373" y2="65217"/>
                            <a14:foregroundMark x1="24510" y1="77174" x2="24510" y2="77174"/>
                            <a14:backgroundMark x1="54902" y1="54348" x2="54902" y2="54348"/>
                          </a14:backgroundRemoval>
                        </a14:imgEffect>
                      </a14:imgLayer>
                    </a14:imgProps>
                  </a:ext>
                </a:extLst>
              </a:blip>
              <a:stretch>
                <a:fillRect/>
              </a:stretch>
            </p:blipFill>
            <p:spPr>
              <a:xfrm>
                <a:off x="8388518" y="6096231"/>
                <a:ext cx="576487" cy="519968"/>
              </a:xfrm>
              <a:prstGeom prst="rect">
                <a:avLst/>
              </a:prstGeom>
            </p:spPr>
          </p:pic>
          <p:sp>
            <p:nvSpPr>
              <p:cNvPr id="85" name="文本框 84">
                <a:extLst>
                  <a:ext uri="{FF2B5EF4-FFF2-40B4-BE49-F238E27FC236}">
                    <a16:creationId xmlns:a16="http://schemas.microsoft.com/office/drawing/2014/main" id="{6EE0ACC2-2ED1-4C70-8520-4FA1A7C780C8}"/>
                  </a:ext>
                </a:extLst>
              </p:cNvPr>
              <p:cNvSpPr txBox="1"/>
              <p:nvPr/>
            </p:nvSpPr>
            <p:spPr>
              <a:xfrm>
                <a:off x="8192895" y="5293764"/>
                <a:ext cx="538994" cy="1477328"/>
              </a:xfrm>
              <a:prstGeom prst="rect">
                <a:avLst/>
              </a:prstGeom>
              <a:noFill/>
            </p:spPr>
            <p:txBody>
              <a:bodyPr wrap="none" rtlCol="0">
                <a:spAutoFit/>
              </a:bodyPr>
              <a:lstStyle/>
              <a:p>
                <a:r>
                  <a:rPr lang="en-US" altLang="zh-CN" dirty="0" err="1">
                    <a:solidFill>
                      <a:srgbClr val="FF0000"/>
                    </a:solidFill>
                  </a:rPr>
                  <a:t>TRo</a:t>
                </a:r>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endParaRPr lang="en-US" altLang="zh-CN" dirty="0">
                  <a:solidFill>
                    <a:srgbClr val="FF0000"/>
                  </a:solidFill>
                </a:endParaRPr>
              </a:p>
              <a:p>
                <a:r>
                  <a:rPr lang="en-US" altLang="zh-CN" dirty="0" err="1">
                    <a:solidFill>
                      <a:srgbClr val="FF0000"/>
                    </a:solidFill>
                  </a:rPr>
                  <a:t>TRn</a:t>
                </a:r>
                <a:endParaRPr lang="en-US" altLang="zh-CN" dirty="0">
                  <a:solidFill>
                    <a:srgbClr val="FF0000"/>
                  </a:solidFill>
                </a:endParaRPr>
              </a:p>
            </p:txBody>
          </p:sp>
        </p:grpSp>
      </p:grpSp>
      <p:sp>
        <p:nvSpPr>
          <p:cNvPr id="3" name="矩形 2">
            <a:extLst>
              <a:ext uri="{FF2B5EF4-FFF2-40B4-BE49-F238E27FC236}">
                <a16:creationId xmlns:a16="http://schemas.microsoft.com/office/drawing/2014/main" id="{3A382D5F-6D3E-4CBB-8F7F-8BFB0548F14E}"/>
              </a:ext>
            </a:extLst>
          </p:cNvPr>
          <p:cNvSpPr/>
          <p:nvPr/>
        </p:nvSpPr>
        <p:spPr>
          <a:xfrm>
            <a:off x="1000205" y="1846854"/>
            <a:ext cx="2452118" cy="5011146"/>
          </a:xfrm>
          <a:prstGeom prst="rect">
            <a:avLst/>
          </a:prstGeom>
          <a:solidFill>
            <a:schemeClr val="bg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矩形 85">
            <a:extLst>
              <a:ext uri="{FF2B5EF4-FFF2-40B4-BE49-F238E27FC236}">
                <a16:creationId xmlns:a16="http://schemas.microsoft.com/office/drawing/2014/main" id="{5CCF5362-3494-4972-AABA-9925455C9CB6}"/>
              </a:ext>
            </a:extLst>
          </p:cNvPr>
          <p:cNvSpPr/>
          <p:nvPr/>
        </p:nvSpPr>
        <p:spPr>
          <a:xfrm>
            <a:off x="8058662" y="1486649"/>
            <a:ext cx="968968" cy="5416483"/>
          </a:xfrm>
          <a:prstGeom prst="rect">
            <a:avLst/>
          </a:prstGeom>
          <a:solidFill>
            <a:schemeClr val="bg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文本框 61">
            <a:extLst>
              <a:ext uri="{FF2B5EF4-FFF2-40B4-BE49-F238E27FC236}">
                <a16:creationId xmlns:a16="http://schemas.microsoft.com/office/drawing/2014/main" id="{8D6E074A-7C1E-413A-B462-F7B79BCEB184}"/>
              </a:ext>
            </a:extLst>
          </p:cNvPr>
          <p:cNvSpPr txBox="1"/>
          <p:nvPr/>
        </p:nvSpPr>
        <p:spPr>
          <a:xfrm>
            <a:off x="4264505" y="1338301"/>
            <a:ext cx="3343776" cy="400110"/>
          </a:xfrm>
          <a:prstGeom prst="rect">
            <a:avLst/>
          </a:prstGeom>
          <a:noFill/>
        </p:spPr>
        <p:txBody>
          <a:bodyPr wrap="square" rtlCol="0">
            <a:spAutoFit/>
          </a:bodyPr>
          <a:lstStyle/>
          <a:p>
            <a:pPr algn="ctr"/>
            <a:r>
              <a:rPr lang="zh-CN" altLang="en-US" sz="2000" dirty="0">
                <a:latin typeface="黑体" panose="02010609060101010101" pitchFamily="49" charset="-122"/>
                <a:ea typeface="黑体" panose="02010609060101010101" pitchFamily="49" charset="-122"/>
              </a:rPr>
              <a:t>已有知识的效应</a:t>
            </a:r>
          </a:p>
        </p:txBody>
      </p:sp>
      <p:sp>
        <p:nvSpPr>
          <p:cNvPr id="87" name="弧形 86">
            <a:extLst>
              <a:ext uri="{FF2B5EF4-FFF2-40B4-BE49-F238E27FC236}">
                <a16:creationId xmlns:a16="http://schemas.microsoft.com/office/drawing/2014/main" id="{D2D24323-34A0-4BBE-A598-481E7A978DB5}"/>
              </a:ext>
            </a:extLst>
          </p:cNvPr>
          <p:cNvSpPr/>
          <p:nvPr/>
        </p:nvSpPr>
        <p:spPr>
          <a:xfrm rot="10297552" flipH="1" flipV="1">
            <a:off x="4464868" y="1889880"/>
            <a:ext cx="2656375" cy="1936604"/>
          </a:xfrm>
          <a:prstGeom prst="arc">
            <a:avLst>
              <a:gd name="adj1" fmla="val 13743783"/>
              <a:gd name="adj2" fmla="val 19823002"/>
            </a:avLst>
          </a:prstGeom>
          <a:ln w="31750">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81016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1"/>
          <p:cNvSpPr txBox="1"/>
          <p:nvPr/>
        </p:nvSpPr>
        <p:spPr>
          <a:xfrm>
            <a:off x="502525" y="1193711"/>
            <a:ext cx="8297198" cy="53406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p"/>
            </a:pPr>
            <a:r>
              <a:rPr lang="zh-CN" altLang="en-US" sz="1600" dirty="0">
                <a:solidFill>
                  <a:srgbClr val="C00000"/>
                </a:solidFill>
                <a:latin typeface="DengXian" panose="02010600030101010101" pitchFamily="2" charset="-122"/>
                <a:ea typeface="DengXian" panose="02010600030101010101" pitchFamily="2" charset="-122"/>
              </a:rPr>
              <a:t> 两种学习方式在</a:t>
            </a:r>
            <a:r>
              <a:rPr lang="zh-CN" altLang="en-US" sz="1600" b="1" u="sng" dirty="0">
                <a:solidFill>
                  <a:srgbClr val="C00000"/>
                </a:solidFill>
                <a:latin typeface="DengXian" panose="02010600030101010101" pitchFamily="2" charset="-122"/>
                <a:ea typeface="DengXian" panose="02010600030101010101" pitchFamily="2" charset="-122"/>
              </a:rPr>
              <a:t>学习过程</a:t>
            </a:r>
            <a:r>
              <a:rPr lang="zh-CN" altLang="en-US" sz="1600" dirty="0">
                <a:solidFill>
                  <a:srgbClr val="C00000"/>
                </a:solidFill>
                <a:latin typeface="DengXian" panose="02010600030101010101" pitchFamily="2" charset="-122"/>
                <a:ea typeface="DengXian" panose="02010600030101010101" pitchFamily="2" charset="-122"/>
              </a:rPr>
              <a:t>上的脑活动差异</a:t>
            </a:r>
            <a:endParaRPr lang="en-US" altLang="zh-CN" sz="1600" dirty="0">
              <a:solidFill>
                <a:srgbClr val="C00000"/>
              </a:solidFill>
              <a:latin typeface="DengXian" panose="02010600030101010101" pitchFamily="2" charset="-122"/>
              <a:ea typeface="DengXian" panose="02010600030101010101" pitchFamily="2" charset="-122"/>
            </a:endParaRPr>
          </a:p>
          <a:p>
            <a:pPr marL="0" indent="457200">
              <a:lnSpc>
                <a:spcPct val="150000"/>
              </a:lnSpc>
              <a:spcBef>
                <a:spcPts val="0"/>
              </a:spcBef>
              <a:buNone/>
            </a:pPr>
            <a:r>
              <a:rPr lang="zh-CN" altLang="en-US" sz="1600" dirty="0">
                <a:solidFill>
                  <a:schemeClr val="tx1"/>
                </a:solidFill>
                <a:latin typeface="楷体" panose="02010609060101010101" pitchFamily="49" charset="-122"/>
                <a:ea typeface="楷体" panose="02010609060101010101" pitchFamily="49" charset="-122"/>
              </a:rPr>
              <a:t>理解型学习更强地激活与注意、语义、奖赏、情绪加工相关的脑区，涉及颞上回、额叶、顶叶、纹状体、杏仁核等脑区；机械型学习更强地激活与记忆复述有关的脑区，如海马等。</a:t>
            </a:r>
            <a:endParaRPr lang="en-US" altLang="zh-CN" sz="1600" dirty="0">
              <a:solidFill>
                <a:schemeClr val="tx1"/>
              </a:solidFill>
              <a:latin typeface="楷体" panose="02010609060101010101" pitchFamily="49" charset="-122"/>
              <a:ea typeface="楷体" panose="02010609060101010101" pitchFamily="49" charset="-122"/>
            </a:endParaRPr>
          </a:p>
          <a:p>
            <a:pPr>
              <a:lnSpc>
                <a:spcPct val="150000"/>
              </a:lnSpc>
              <a:spcBef>
                <a:spcPts val="0"/>
              </a:spcBef>
              <a:buFont typeface="Wingdings" panose="05000000000000000000" pitchFamily="2" charset="2"/>
              <a:buChar char="p"/>
            </a:pPr>
            <a:r>
              <a:rPr lang="zh-CN" altLang="en-US" sz="1600" dirty="0">
                <a:solidFill>
                  <a:srgbClr val="C00000"/>
                </a:solidFill>
                <a:latin typeface="DengXian" panose="02010600030101010101" pitchFamily="2" charset="-122"/>
                <a:ea typeface="DengXian" panose="02010600030101010101" pitchFamily="2" charset="-122"/>
              </a:rPr>
              <a:t> 两种学习方式在</a:t>
            </a:r>
            <a:r>
              <a:rPr lang="zh-CN" altLang="en-US" sz="1600" b="1" u="sng" dirty="0">
                <a:solidFill>
                  <a:srgbClr val="C00000"/>
                </a:solidFill>
                <a:latin typeface="DengXian" panose="02010600030101010101" pitchFamily="2" charset="-122"/>
                <a:ea typeface="DengXian" panose="02010600030101010101" pitchFamily="2" charset="-122"/>
              </a:rPr>
              <a:t>词汇提取</a:t>
            </a:r>
            <a:r>
              <a:rPr lang="zh-CN" altLang="en-US" sz="1600" dirty="0">
                <a:solidFill>
                  <a:srgbClr val="C00000"/>
                </a:solidFill>
                <a:latin typeface="DengXian" panose="02010600030101010101" pitchFamily="2" charset="-122"/>
                <a:ea typeface="DengXian" panose="02010600030101010101" pitchFamily="2" charset="-122"/>
              </a:rPr>
              <a:t>上的差异</a:t>
            </a:r>
            <a:endParaRPr lang="en-US" altLang="zh-CN" sz="1600" dirty="0">
              <a:solidFill>
                <a:srgbClr val="C00000"/>
              </a:solidFill>
              <a:latin typeface="DengXian" panose="02010600030101010101" pitchFamily="2" charset="-122"/>
              <a:ea typeface="DengXian" panose="02010600030101010101" pitchFamily="2" charset="-122"/>
            </a:endParaRPr>
          </a:p>
          <a:p>
            <a:pPr marL="0" indent="457200">
              <a:lnSpc>
                <a:spcPct val="150000"/>
              </a:lnSpc>
              <a:spcBef>
                <a:spcPts val="0"/>
              </a:spcBef>
              <a:buNone/>
            </a:pPr>
            <a:r>
              <a:rPr lang="zh-CN" altLang="en-US" sz="1600" dirty="0">
                <a:solidFill>
                  <a:schemeClr val="tx1"/>
                </a:solidFill>
                <a:latin typeface="楷体" panose="02010609060101010101" pitchFamily="49" charset="-122"/>
                <a:ea typeface="楷体" panose="02010609060101010101" pitchFamily="49" charset="-122"/>
              </a:rPr>
              <a:t>在行为上，理解型学习比机械型学习有更好的词汇提取表现。在脑活动上，理解型学习更强地激活与语义、情境记忆、情绪加工相关的脑区，涉及颞上回、楔前叶、杏仁核等脑区；机械型学习没有比理解型学习更强的脑区。</a:t>
            </a:r>
            <a:endParaRPr lang="en-US" altLang="zh-CN" sz="1600" dirty="0">
              <a:solidFill>
                <a:schemeClr val="tx1"/>
              </a:solidFill>
              <a:latin typeface="楷体" panose="02010609060101010101" pitchFamily="49" charset="-122"/>
              <a:ea typeface="楷体" panose="02010609060101010101" pitchFamily="49" charset="-122"/>
            </a:endParaRPr>
          </a:p>
          <a:p>
            <a:pPr>
              <a:lnSpc>
                <a:spcPct val="150000"/>
              </a:lnSpc>
              <a:spcBef>
                <a:spcPts val="0"/>
              </a:spcBef>
              <a:buFont typeface="Wingdings" panose="05000000000000000000" pitchFamily="2" charset="2"/>
              <a:buChar char="p"/>
            </a:pPr>
            <a:r>
              <a:rPr lang="zh-CN" altLang="en-US" sz="1600" dirty="0">
                <a:solidFill>
                  <a:srgbClr val="C00000"/>
                </a:solidFill>
                <a:latin typeface="DengXian" panose="02010600030101010101" pitchFamily="2" charset="-122"/>
                <a:ea typeface="DengXian" panose="02010600030101010101" pitchFamily="2" charset="-122"/>
              </a:rPr>
              <a:t> 两种学习方式在</a:t>
            </a:r>
            <a:r>
              <a:rPr lang="zh-CN" altLang="en-US" sz="1600" b="1" u="sng" dirty="0">
                <a:solidFill>
                  <a:srgbClr val="C00000"/>
                </a:solidFill>
                <a:latin typeface="DengXian" panose="02010600030101010101" pitchFamily="2" charset="-122"/>
                <a:ea typeface="DengXian" panose="02010600030101010101" pitchFamily="2" charset="-122"/>
              </a:rPr>
              <a:t>迁移</a:t>
            </a:r>
            <a:r>
              <a:rPr lang="zh-CN" altLang="en-US" sz="1600" dirty="0">
                <a:solidFill>
                  <a:srgbClr val="C00000"/>
                </a:solidFill>
                <a:latin typeface="DengXian" panose="02010600030101010101" pitchFamily="2" charset="-122"/>
                <a:ea typeface="DengXian" panose="02010600030101010101" pitchFamily="2" charset="-122"/>
              </a:rPr>
              <a:t>上的脑活动差异</a:t>
            </a:r>
            <a:endParaRPr lang="en-US" altLang="zh-CN" sz="1600" dirty="0">
              <a:solidFill>
                <a:srgbClr val="C00000"/>
              </a:solidFill>
              <a:latin typeface="DengXian" panose="02010600030101010101" pitchFamily="2" charset="-122"/>
              <a:ea typeface="DengXian" panose="02010600030101010101" pitchFamily="2" charset="-122"/>
            </a:endParaRPr>
          </a:p>
          <a:p>
            <a:pPr marL="0" indent="457200">
              <a:lnSpc>
                <a:spcPct val="150000"/>
              </a:lnSpc>
              <a:spcBef>
                <a:spcPts val="0"/>
              </a:spcBef>
              <a:buNone/>
            </a:pPr>
            <a:r>
              <a:rPr lang="zh-CN" altLang="en-US" sz="1600" dirty="0">
                <a:solidFill>
                  <a:schemeClr val="tx1"/>
                </a:solidFill>
                <a:latin typeface="楷体" panose="02010609060101010101" pitchFamily="49" charset="-122"/>
                <a:ea typeface="楷体" panose="02010609060101010101" pitchFamily="49" charset="-122"/>
              </a:rPr>
              <a:t>在行为上，理解型学习在新材料上的回答准确率高于机械型学习。理解型学习比机械型学习在与记忆和推理有关的脑区上有更强的活动，涉及颞上回、额叶、顶叶等脑区。</a:t>
            </a:r>
            <a:endParaRPr lang="en-US" altLang="zh-CN" sz="1600" dirty="0">
              <a:solidFill>
                <a:schemeClr val="tx1"/>
              </a:solidFill>
              <a:latin typeface="楷体" panose="02010609060101010101" pitchFamily="49" charset="-122"/>
              <a:ea typeface="楷体" panose="02010609060101010101" pitchFamily="49" charset="-122"/>
            </a:endParaRPr>
          </a:p>
          <a:p>
            <a:pPr>
              <a:lnSpc>
                <a:spcPct val="150000"/>
              </a:lnSpc>
              <a:spcBef>
                <a:spcPts val="0"/>
              </a:spcBef>
              <a:buFont typeface="Wingdings" panose="05000000000000000000" pitchFamily="2" charset="2"/>
              <a:buChar char="p"/>
            </a:pPr>
            <a:r>
              <a:rPr lang="zh-CN" altLang="en-US" sz="1600" dirty="0">
                <a:solidFill>
                  <a:srgbClr val="C00000"/>
                </a:solidFill>
                <a:latin typeface="DengXian" panose="02010600030101010101" pitchFamily="2" charset="-122"/>
                <a:ea typeface="DengXian" panose="02010600030101010101" pitchFamily="2" charset="-122"/>
              </a:rPr>
              <a:t> 已有知识的效应</a:t>
            </a:r>
            <a:endParaRPr lang="en-US" altLang="zh-CN" sz="1600" dirty="0">
              <a:solidFill>
                <a:srgbClr val="C00000"/>
              </a:solidFill>
              <a:latin typeface="DengXian" panose="02010600030101010101" pitchFamily="2" charset="-122"/>
              <a:ea typeface="DengXian" panose="02010600030101010101" pitchFamily="2" charset="-122"/>
            </a:endParaRPr>
          </a:p>
          <a:p>
            <a:pPr marL="0" indent="457200">
              <a:lnSpc>
                <a:spcPct val="150000"/>
              </a:lnSpc>
              <a:spcBef>
                <a:spcPts val="0"/>
              </a:spcBef>
              <a:buNone/>
            </a:pPr>
            <a:r>
              <a:rPr lang="zh-CN" altLang="en-US" sz="1600" dirty="0">
                <a:solidFill>
                  <a:schemeClr val="tx1"/>
                </a:solidFill>
                <a:latin typeface="楷体" panose="02010609060101010101" pitchFamily="49" charset="-122"/>
                <a:ea typeface="楷体" panose="02010609060101010101" pitchFamily="49" charset="-122"/>
              </a:rPr>
              <a:t>直接学习新知识比在旧知识的基础上学习新知识更容易，在行为上有更高的测试正确率，在脑活动上，更少地调用与视觉加工、注意控制、语义加工有关的脑区，涉及额叶、顶叶、颞叶、海马等脑区。</a:t>
            </a:r>
            <a:endParaRPr lang="en-US" altLang="zh-CN" sz="1600" dirty="0">
              <a:solidFill>
                <a:schemeClr val="tx1"/>
              </a:solidFill>
              <a:latin typeface="楷体" panose="02010609060101010101" pitchFamily="49" charset="-122"/>
              <a:ea typeface="楷体" panose="02010609060101010101" pitchFamily="49" charset="-122"/>
            </a:endParaRPr>
          </a:p>
        </p:txBody>
      </p:sp>
      <p:sp>
        <p:nvSpPr>
          <p:cNvPr id="17" name="标题 1">
            <a:extLst>
              <a:ext uri="{FF2B5EF4-FFF2-40B4-BE49-F238E27FC236}">
                <a16:creationId xmlns:a16="http://schemas.microsoft.com/office/drawing/2014/main" id="{03BC37D6-454A-471F-A0A5-DD72265977B5}"/>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结果预期</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1"/>
          <p:cNvSpPr txBox="1"/>
          <p:nvPr/>
        </p:nvSpPr>
        <p:spPr>
          <a:xfrm>
            <a:off x="502525" y="1193711"/>
            <a:ext cx="8297198" cy="5340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1200"/>
              </a:spcAft>
              <a:buFont typeface="Wingdings" panose="05000000000000000000" pitchFamily="2" charset="2"/>
              <a:buChar char="p"/>
            </a:pPr>
            <a:r>
              <a:rPr lang="zh-CN" altLang="en-US" sz="2400" dirty="0">
                <a:solidFill>
                  <a:schemeClr val="tx1"/>
                </a:solidFill>
                <a:latin typeface="DengXian" panose="02010600030101010101" pitchFamily="2" charset="-122"/>
                <a:ea typeface="DengXian" panose="02010600030101010101" pitchFamily="2" charset="-122"/>
              </a:rPr>
              <a:t> 本研究将首次考察基于部件的汉字理解型学习的神经机制，为语文教学、对外汉语教学提供启示。</a:t>
            </a:r>
            <a:endParaRPr lang="en-US" altLang="zh-CN" sz="2400" dirty="0">
              <a:solidFill>
                <a:schemeClr val="tx1"/>
              </a:solidFill>
              <a:latin typeface="DengXian" panose="02010600030101010101" pitchFamily="2" charset="-122"/>
              <a:ea typeface="DengXian" panose="02010600030101010101" pitchFamily="2" charset="-122"/>
            </a:endParaRPr>
          </a:p>
          <a:p>
            <a:pPr>
              <a:lnSpc>
                <a:spcPct val="150000"/>
              </a:lnSpc>
              <a:spcBef>
                <a:spcPts val="0"/>
              </a:spcBef>
              <a:spcAft>
                <a:spcPts val="1200"/>
              </a:spcAft>
              <a:buFont typeface="Wingdings" panose="05000000000000000000" pitchFamily="2" charset="2"/>
              <a:buChar char="p"/>
            </a:pPr>
            <a:r>
              <a:rPr lang="en-US" altLang="zh-CN" sz="2400" dirty="0">
                <a:solidFill>
                  <a:schemeClr val="tx1"/>
                </a:solidFill>
                <a:latin typeface="DengXian" panose="02010600030101010101" pitchFamily="2" charset="-122"/>
                <a:ea typeface="DengXian" panose="02010600030101010101" pitchFamily="2" charset="-122"/>
              </a:rPr>
              <a:t> </a:t>
            </a:r>
            <a:r>
              <a:rPr lang="zh-CN" altLang="en-US" sz="2400" dirty="0">
                <a:solidFill>
                  <a:schemeClr val="tx1"/>
                </a:solidFill>
                <a:latin typeface="DengXian" panose="02010600030101010101" pitchFamily="2" charset="-122"/>
                <a:ea typeface="DengXian" panose="02010600030101010101" pitchFamily="2" charset="-122"/>
              </a:rPr>
              <a:t>本研究以汉字学习为着力点，将揭示理解型学习和机械型学习在学习过程的脑活动差异，探索预测理解型学习效果的神经指标，这便于后续检测和促进理解型学习。</a:t>
            </a:r>
            <a:endParaRPr lang="en-US" altLang="zh-CN" sz="2400" dirty="0">
              <a:solidFill>
                <a:schemeClr val="tx1"/>
              </a:solidFill>
              <a:latin typeface="DengXian" panose="02010600030101010101" pitchFamily="2" charset="-122"/>
              <a:ea typeface="DengXian" panose="02010600030101010101" pitchFamily="2" charset="-122"/>
            </a:endParaRPr>
          </a:p>
          <a:p>
            <a:pPr>
              <a:lnSpc>
                <a:spcPct val="150000"/>
              </a:lnSpc>
              <a:spcBef>
                <a:spcPts val="0"/>
              </a:spcBef>
              <a:spcAft>
                <a:spcPts val="1200"/>
              </a:spcAft>
              <a:buFont typeface="Wingdings" panose="05000000000000000000" pitchFamily="2" charset="2"/>
              <a:buChar char="p"/>
            </a:pPr>
            <a:r>
              <a:rPr lang="zh-CN" altLang="en-US" sz="2400" dirty="0">
                <a:solidFill>
                  <a:schemeClr val="tx1"/>
                </a:solidFill>
                <a:latin typeface="DengXian" panose="02010600030101010101" pitchFamily="2" charset="-122"/>
                <a:ea typeface="DengXian" panose="02010600030101010101" pitchFamily="2" charset="-122"/>
              </a:rPr>
              <a:t> 本研究还将考察理解型学习（比机械型学习）在记忆保持、学习迁移方面的行为和神经差异，试图从神经层面回答理解型学习比机械型学习更有效的原因。</a:t>
            </a:r>
            <a:endParaRPr lang="en-US" altLang="zh-CN" sz="2400" dirty="0">
              <a:solidFill>
                <a:schemeClr val="tx1"/>
              </a:solidFill>
              <a:latin typeface="DengXian" panose="02010600030101010101" pitchFamily="2" charset="-122"/>
              <a:ea typeface="DengXian" panose="02010600030101010101" pitchFamily="2" charset="-122"/>
            </a:endParaRPr>
          </a:p>
        </p:txBody>
      </p:sp>
      <p:sp>
        <p:nvSpPr>
          <p:cNvPr id="17" name="标题 1">
            <a:extLst>
              <a:ext uri="{FF2B5EF4-FFF2-40B4-BE49-F238E27FC236}">
                <a16:creationId xmlns:a16="http://schemas.microsoft.com/office/drawing/2014/main" id="{03BC37D6-454A-471F-A0A5-DD72265977B5}"/>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研究意义</a:t>
            </a:r>
          </a:p>
        </p:txBody>
      </p:sp>
    </p:spTree>
    <p:extLst>
      <p:ext uri="{BB962C8B-B14F-4D97-AF65-F5344CB8AC3E}">
        <p14:creationId xmlns:p14="http://schemas.microsoft.com/office/powerpoint/2010/main" val="3039827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316022" y="222466"/>
            <a:ext cx="3428664" cy="749978"/>
          </a:xfrm>
          <a:prstGeom prst="rect">
            <a:avLst/>
          </a:prstGeom>
        </p:spPr>
        <p:txBody>
          <a:bodyPr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致谢</a:t>
            </a:r>
          </a:p>
        </p:txBody>
      </p:sp>
      <p:grpSp>
        <p:nvGrpSpPr>
          <p:cNvPr id="25" name="组合 24">
            <a:extLst>
              <a:ext uri="{FF2B5EF4-FFF2-40B4-BE49-F238E27FC236}">
                <a16:creationId xmlns:a16="http://schemas.microsoft.com/office/drawing/2014/main" id="{4481B003-9C96-4469-96D1-8B8DCD546383}"/>
              </a:ext>
            </a:extLst>
          </p:cNvPr>
          <p:cNvGrpSpPr/>
          <p:nvPr/>
        </p:nvGrpSpPr>
        <p:grpSpPr>
          <a:xfrm>
            <a:off x="4890095" y="0"/>
            <a:ext cx="4112735" cy="6858000"/>
            <a:chOff x="3975695" y="0"/>
            <a:chExt cx="4112735" cy="6858000"/>
          </a:xfrm>
        </p:grpSpPr>
        <p:pic>
          <p:nvPicPr>
            <p:cNvPr id="18" name="图片 17">
              <a:extLst>
                <a:ext uri="{FF2B5EF4-FFF2-40B4-BE49-F238E27FC236}">
                  <a16:creationId xmlns:a16="http://schemas.microsoft.com/office/drawing/2014/main" id="{BDC91578-A22C-4026-A738-435985FAB732}"/>
                </a:ext>
              </a:extLst>
            </p:cNvPr>
            <p:cNvPicPr>
              <a:picLocks noChangeAspect="1"/>
            </p:cNvPicPr>
            <p:nvPr/>
          </p:nvPicPr>
          <p:blipFill>
            <a:blip r:embed="rId3"/>
            <a:stretch>
              <a:fillRect/>
            </a:stretch>
          </p:blipFill>
          <p:spPr>
            <a:xfrm>
              <a:off x="6268617" y="0"/>
              <a:ext cx="1819813" cy="6858000"/>
            </a:xfrm>
            <a:prstGeom prst="rect">
              <a:avLst/>
            </a:prstGeom>
          </p:spPr>
        </p:pic>
        <p:pic>
          <p:nvPicPr>
            <p:cNvPr id="20" name="图片 19">
              <a:extLst>
                <a:ext uri="{FF2B5EF4-FFF2-40B4-BE49-F238E27FC236}">
                  <a16:creationId xmlns:a16="http://schemas.microsoft.com/office/drawing/2014/main" id="{8AEE8F92-D357-4F67-AE06-984A3A3943D3}"/>
                </a:ext>
              </a:extLst>
            </p:cNvPr>
            <p:cNvPicPr>
              <a:picLocks noChangeAspect="1"/>
            </p:cNvPicPr>
            <p:nvPr/>
          </p:nvPicPr>
          <p:blipFill>
            <a:blip r:embed="rId4"/>
            <a:stretch>
              <a:fillRect/>
            </a:stretch>
          </p:blipFill>
          <p:spPr>
            <a:xfrm>
              <a:off x="6268617" y="61686"/>
              <a:ext cx="1790476" cy="390476"/>
            </a:xfrm>
            <a:prstGeom prst="rect">
              <a:avLst/>
            </a:prstGeom>
          </p:spPr>
        </p:pic>
        <p:pic>
          <p:nvPicPr>
            <p:cNvPr id="22" name="图片 21">
              <a:extLst>
                <a:ext uri="{FF2B5EF4-FFF2-40B4-BE49-F238E27FC236}">
                  <a16:creationId xmlns:a16="http://schemas.microsoft.com/office/drawing/2014/main" id="{63E81142-F31F-41DD-8173-A30F19D4EE59}"/>
                </a:ext>
              </a:extLst>
            </p:cNvPr>
            <p:cNvPicPr>
              <a:picLocks noChangeAspect="1"/>
            </p:cNvPicPr>
            <p:nvPr/>
          </p:nvPicPr>
          <p:blipFill>
            <a:blip r:embed="rId5"/>
            <a:stretch>
              <a:fillRect/>
            </a:stretch>
          </p:blipFill>
          <p:spPr>
            <a:xfrm>
              <a:off x="4070934" y="1207476"/>
              <a:ext cx="2076190" cy="4733333"/>
            </a:xfrm>
            <a:prstGeom prst="rect">
              <a:avLst/>
            </a:prstGeom>
          </p:spPr>
        </p:pic>
        <p:pic>
          <p:nvPicPr>
            <p:cNvPr id="24" name="图片 23">
              <a:extLst>
                <a:ext uri="{FF2B5EF4-FFF2-40B4-BE49-F238E27FC236}">
                  <a16:creationId xmlns:a16="http://schemas.microsoft.com/office/drawing/2014/main" id="{1A248358-7849-44D7-AF77-0EAF0E9DDF3B}"/>
                </a:ext>
              </a:extLst>
            </p:cNvPr>
            <p:cNvPicPr>
              <a:picLocks noChangeAspect="1"/>
            </p:cNvPicPr>
            <p:nvPr/>
          </p:nvPicPr>
          <p:blipFill>
            <a:blip r:embed="rId6"/>
            <a:stretch>
              <a:fillRect/>
            </a:stretch>
          </p:blipFill>
          <p:spPr>
            <a:xfrm>
              <a:off x="3975695" y="1207476"/>
              <a:ext cx="2171429" cy="371429"/>
            </a:xfrm>
            <a:prstGeom prst="rect">
              <a:avLst/>
            </a:prstGeom>
          </p:spPr>
        </p:pic>
      </p:grpSp>
      <p:pic>
        <p:nvPicPr>
          <p:cNvPr id="30" name="图片 1">
            <a:extLst>
              <a:ext uri="{FF2B5EF4-FFF2-40B4-BE49-F238E27FC236}">
                <a16:creationId xmlns:a16="http://schemas.microsoft.com/office/drawing/2014/main" id="{551BBCDC-5C03-412F-AF60-0FA6589AF74C}"/>
              </a:ext>
            </a:extLst>
          </p:cNvPr>
          <p:cNvPicPr>
            <a:picLocks noChangeAspect="1"/>
          </p:cNvPicPr>
          <p:nvPr/>
        </p:nvPicPr>
        <p:blipFill rotWithShape="1">
          <a:blip r:embed="rId7">
            <a:extLst>
              <a:ext uri="{28A0092B-C50C-407E-A947-70E740481C1C}">
                <a14:useLocalDpi xmlns:a14="http://schemas.microsoft.com/office/drawing/2010/main"/>
              </a:ext>
            </a:extLst>
          </a:blip>
          <a:srcRect l="5319" r="6025"/>
          <a:stretch/>
        </p:blipFill>
        <p:spPr bwMode="auto">
          <a:xfrm>
            <a:off x="156715" y="1147528"/>
            <a:ext cx="2587474" cy="794217"/>
          </a:xfrm>
          <a:prstGeom prst="rect">
            <a:avLst/>
          </a:prstGeom>
          <a:noFill/>
          <a:ln>
            <a:noFill/>
          </a:ln>
        </p:spPr>
      </p:pic>
      <p:grpSp>
        <p:nvGrpSpPr>
          <p:cNvPr id="31" name="组合 30">
            <a:extLst>
              <a:ext uri="{FF2B5EF4-FFF2-40B4-BE49-F238E27FC236}">
                <a16:creationId xmlns:a16="http://schemas.microsoft.com/office/drawing/2014/main" id="{CE013815-8B85-4B48-AC97-EB2C465C68E5}"/>
              </a:ext>
            </a:extLst>
          </p:cNvPr>
          <p:cNvGrpSpPr/>
          <p:nvPr/>
        </p:nvGrpSpPr>
        <p:grpSpPr>
          <a:xfrm>
            <a:off x="143928" y="2007833"/>
            <a:ext cx="2434885" cy="667515"/>
            <a:chOff x="6218684" y="131156"/>
            <a:chExt cx="2763392" cy="794217"/>
          </a:xfrm>
        </p:grpSpPr>
        <p:pic>
          <p:nvPicPr>
            <p:cNvPr id="32" name="Picture 2" descr="Image result for å¤©æ´¥å¸èå¤§å­¦">
              <a:extLst>
                <a:ext uri="{FF2B5EF4-FFF2-40B4-BE49-F238E27FC236}">
                  <a16:creationId xmlns:a16="http://schemas.microsoft.com/office/drawing/2014/main" id="{5C307B0E-4031-4F7A-9BBC-9803D095F48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2955" y="220707"/>
              <a:ext cx="1929121" cy="569862"/>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32">
              <a:extLst>
                <a:ext uri="{FF2B5EF4-FFF2-40B4-BE49-F238E27FC236}">
                  <a16:creationId xmlns:a16="http://schemas.microsoft.com/office/drawing/2014/main" id="{54A936B4-F8B2-4EBB-92FC-A5ABFBB6C64A}"/>
                </a:ext>
              </a:extLst>
            </p:cNvPr>
            <p:cNvPicPr>
              <a:picLocks noChangeAspect="1"/>
            </p:cNvPicPr>
            <p:nvPr/>
          </p:nvPicPr>
          <p:blipFill>
            <a:blip r:embed="rId9"/>
            <a:stretch>
              <a:fillRect/>
            </a:stretch>
          </p:blipFill>
          <p:spPr>
            <a:xfrm>
              <a:off x="6218684" y="131156"/>
              <a:ext cx="810294" cy="794217"/>
            </a:xfrm>
            <a:prstGeom prst="rect">
              <a:avLst/>
            </a:prstGeom>
          </p:spPr>
        </p:pic>
      </p:grpSp>
      <p:pic>
        <p:nvPicPr>
          <p:cNvPr id="27" name="图片 26">
            <a:extLst>
              <a:ext uri="{FF2B5EF4-FFF2-40B4-BE49-F238E27FC236}">
                <a16:creationId xmlns:a16="http://schemas.microsoft.com/office/drawing/2014/main" id="{699FC6CC-D4E1-4250-B7FA-71DA7056E5BE}"/>
              </a:ext>
            </a:extLst>
          </p:cNvPr>
          <p:cNvPicPr>
            <a:picLocks noChangeAspect="1"/>
          </p:cNvPicPr>
          <p:nvPr/>
        </p:nvPicPr>
        <p:blipFill>
          <a:blip r:embed="rId10"/>
          <a:stretch>
            <a:fillRect/>
          </a:stretch>
        </p:blipFill>
        <p:spPr>
          <a:xfrm>
            <a:off x="2668548" y="1436415"/>
            <a:ext cx="1903452" cy="333639"/>
          </a:xfrm>
          <a:prstGeom prst="rect">
            <a:avLst/>
          </a:prstGeom>
        </p:spPr>
      </p:pic>
      <p:pic>
        <p:nvPicPr>
          <p:cNvPr id="29" name="图片 28">
            <a:extLst>
              <a:ext uri="{FF2B5EF4-FFF2-40B4-BE49-F238E27FC236}">
                <a16:creationId xmlns:a16="http://schemas.microsoft.com/office/drawing/2014/main" id="{F6F32B9B-D348-4791-8FC6-962FFC9E02B4}"/>
              </a:ext>
            </a:extLst>
          </p:cNvPr>
          <p:cNvPicPr>
            <a:picLocks noChangeAspect="1"/>
          </p:cNvPicPr>
          <p:nvPr/>
        </p:nvPicPr>
        <p:blipFill>
          <a:blip r:embed="rId11"/>
          <a:stretch>
            <a:fillRect/>
          </a:stretch>
        </p:blipFill>
        <p:spPr>
          <a:xfrm>
            <a:off x="2637404" y="2130451"/>
            <a:ext cx="2143633" cy="398224"/>
          </a:xfrm>
          <a:prstGeom prst="rect">
            <a:avLst/>
          </a:prstGeom>
        </p:spPr>
      </p:pic>
      <p:pic>
        <p:nvPicPr>
          <p:cNvPr id="35" name="图片 34">
            <a:extLst>
              <a:ext uri="{FF2B5EF4-FFF2-40B4-BE49-F238E27FC236}">
                <a16:creationId xmlns:a16="http://schemas.microsoft.com/office/drawing/2014/main" id="{4E6B1B7A-5C65-4FBB-9EB8-FB3159FAEEA9}"/>
              </a:ext>
            </a:extLst>
          </p:cNvPr>
          <p:cNvPicPr>
            <a:picLocks noChangeAspect="1"/>
          </p:cNvPicPr>
          <p:nvPr/>
        </p:nvPicPr>
        <p:blipFill>
          <a:blip r:embed="rId12"/>
          <a:stretch>
            <a:fillRect/>
          </a:stretch>
        </p:blipFill>
        <p:spPr>
          <a:xfrm>
            <a:off x="914788" y="5062002"/>
            <a:ext cx="1166277" cy="1583569"/>
          </a:xfrm>
          <a:prstGeom prst="rect">
            <a:avLst/>
          </a:prstGeom>
        </p:spPr>
      </p:pic>
      <p:pic>
        <p:nvPicPr>
          <p:cNvPr id="37" name="图片 36">
            <a:extLst>
              <a:ext uri="{FF2B5EF4-FFF2-40B4-BE49-F238E27FC236}">
                <a16:creationId xmlns:a16="http://schemas.microsoft.com/office/drawing/2014/main" id="{85EC9304-AE77-4631-A2C8-80A520911B43}"/>
              </a:ext>
            </a:extLst>
          </p:cNvPr>
          <p:cNvPicPr>
            <a:picLocks noChangeAspect="1"/>
          </p:cNvPicPr>
          <p:nvPr/>
        </p:nvPicPr>
        <p:blipFill>
          <a:blip r:embed="rId13"/>
          <a:stretch>
            <a:fillRect/>
          </a:stretch>
        </p:blipFill>
        <p:spPr>
          <a:xfrm>
            <a:off x="1175444" y="3053371"/>
            <a:ext cx="1590476" cy="1704762"/>
          </a:xfrm>
          <a:prstGeom prst="rect">
            <a:avLst/>
          </a:prstGeom>
        </p:spPr>
      </p:pic>
      <p:pic>
        <p:nvPicPr>
          <p:cNvPr id="39" name="图片 38">
            <a:extLst>
              <a:ext uri="{FF2B5EF4-FFF2-40B4-BE49-F238E27FC236}">
                <a16:creationId xmlns:a16="http://schemas.microsoft.com/office/drawing/2014/main" id="{4882249D-1360-4DA5-8EB6-25A0F1CC4F25}"/>
              </a:ext>
            </a:extLst>
          </p:cNvPr>
          <p:cNvPicPr>
            <a:picLocks noChangeAspect="1"/>
          </p:cNvPicPr>
          <p:nvPr/>
        </p:nvPicPr>
        <p:blipFill rotWithShape="1">
          <a:blip r:embed="rId14"/>
          <a:srcRect l="9326" t="26489" r="13449"/>
          <a:stretch/>
        </p:blipFill>
        <p:spPr>
          <a:xfrm>
            <a:off x="3121726" y="3077020"/>
            <a:ext cx="1320696" cy="1762418"/>
          </a:xfrm>
          <a:prstGeom prst="rect">
            <a:avLst/>
          </a:prstGeom>
        </p:spPr>
      </p:pic>
      <p:pic>
        <p:nvPicPr>
          <p:cNvPr id="44" name="图片 43">
            <a:extLst>
              <a:ext uri="{FF2B5EF4-FFF2-40B4-BE49-F238E27FC236}">
                <a16:creationId xmlns:a16="http://schemas.microsoft.com/office/drawing/2014/main" id="{B8406E48-0056-4A72-8F02-5AD1FCE57B0F}"/>
              </a:ext>
            </a:extLst>
          </p:cNvPr>
          <p:cNvPicPr>
            <a:picLocks noChangeAspect="1"/>
          </p:cNvPicPr>
          <p:nvPr/>
        </p:nvPicPr>
        <p:blipFill>
          <a:blip r:embed="rId15"/>
          <a:stretch>
            <a:fillRect/>
          </a:stretch>
        </p:blipFill>
        <p:spPr>
          <a:xfrm>
            <a:off x="2255311" y="5269235"/>
            <a:ext cx="1267356" cy="1303113"/>
          </a:xfrm>
          <a:prstGeom prst="rect">
            <a:avLst/>
          </a:prstGeom>
        </p:spPr>
      </p:pic>
      <p:pic>
        <p:nvPicPr>
          <p:cNvPr id="47" name="图片 46">
            <a:extLst>
              <a:ext uri="{FF2B5EF4-FFF2-40B4-BE49-F238E27FC236}">
                <a16:creationId xmlns:a16="http://schemas.microsoft.com/office/drawing/2014/main" id="{E2FD9691-A735-449B-BBF6-D13F7AD18F5A}"/>
              </a:ext>
            </a:extLst>
          </p:cNvPr>
          <p:cNvPicPr>
            <a:picLocks noChangeAspect="1"/>
          </p:cNvPicPr>
          <p:nvPr/>
        </p:nvPicPr>
        <p:blipFill>
          <a:blip r:embed="rId16"/>
          <a:stretch>
            <a:fillRect/>
          </a:stretch>
        </p:blipFill>
        <p:spPr>
          <a:xfrm>
            <a:off x="3793678" y="5129027"/>
            <a:ext cx="1057063" cy="15835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1"/>
          <p:cNvSpPr txBox="1"/>
          <p:nvPr/>
        </p:nvSpPr>
        <p:spPr>
          <a:xfrm>
            <a:off x="502525" y="1193711"/>
            <a:ext cx="8297198" cy="5340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STLiti" panose="02010800040101010101" pitchFamily="2" charset="-122"/>
                <a:ea typeface="STLiti" panose="020108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1200"/>
              </a:spcAft>
              <a:buFont typeface="Wingdings" panose="05000000000000000000" pitchFamily="2" charset="2"/>
              <a:buChar char="p"/>
            </a:pPr>
            <a:r>
              <a:rPr lang="zh-CN" altLang="en-US" sz="2400" dirty="0">
                <a:solidFill>
                  <a:schemeClr val="tx1"/>
                </a:solidFill>
                <a:latin typeface="DengXian" panose="02010600030101010101" pitchFamily="2" charset="-122"/>
                <a:ea typeface="DengXian" panose="02010600030101010101" pitchFamily="2" charset="-122"/>
              </a:rPr>
              <a:t>理解型学习 </a:t>
            </a:r>
            <a:r>
              <a:rPr lang="en-US" altLang="zh-CN" sz="2400" dirty="0">
                <a:solidFill>
                  <a:schemeClr val="tx1"/>
                </a:solidFill>
                <a:latin typeface="DengXian" panose="02010600030101010101" pitchFamily="2" charset="-122"/>
                <a:ea typeface="DengXian" panose="02010600030101010101" pitchFamily="2" charset="-122"/>
              </a:rPr>
              <a:t>vs. </a:t>
            </a:r>
            <a:r>
              <a:rPr lang="zh-CN" altLang="en-US" sz="2400" dirty="0">
                <a:solidFill>
                  <a:schemeClr val="tx1"/>
                </a:solidFill>
                <a:latin typeface="DengXian" panose="02010600030101010101" pitchFamily="2" charset="-122"/>
                <a:ea typeface="DengXian" panose="02010600030101010101" pitchFamily="2" charset="-122"/>
              </a:rPr>
              <a:t>机械型学习 是材料还是学习策略。操纵指导语而非材料会否更好。</a:t>
            </a:r>
            <a:endParaRPr lang="en-US" altLang="zh-CN" sz="2400" dirty="0">
              <a:solidFill>
                <a:schemeClr val="tx1"/>
              </a:solidFill>
              <a:latin typeface="DengXian" panose="02010600030101010101" pitchFamily="2" charset="-122"/>
              <a:ea typeface="DengXian" panose="02010600030101010101" pitchFamily="2" charset="-122"/>
            </a:endParaRPr>
          </a:p>
          <a:p>
            <a:pPr>
              <a:lnSpc>
                <a:spcPct val="150000"/>
              </a:lnSpc>
              <a:spcBef>
                <a:spcPts val="0"/>
              </a:spcBef>
              <a:spcAft>
                <a:spcPts val="1200"/>
              </a:spcAft>
              <a:buFont typeface="Wingdings" panose="05000000000000000000" pitchFamily="2" charset="2"/>
              <a:buChar char="p"/>
            </a:pPr>
            <a:r>
              <a:rPr lang="zh-CN" altLang="en-US" sz="2400">
                <a:solidFill>
                  <a:schemeClr val="tx1"/>
                </a:solidFill>
                <a:latin typeface="DengXian" panose="02010600030101010101" pitchFamily="2" charset="-122"/>
                <a:ea typeface="DengXian" panose="02010600030101010101" pitchFamily="2" charset="-122"/>
              </a:rPr>
              <a:t>设置太多。可分多个实验考察。</a:t>
            </a:r>
            <a:endParaRPr lang="en-US" altLang="zh-CN" sz="2400" dirty="0">
              <a:solidFill>
                <a:schemeClr val="tx1"/>
              </a:solidFill>
              <a:latin typeface="DengXian" panose="02010600030101010101" pitchFamily="2" charset="-122"/>
              <a:ea typeface="DengXian" panose="02010600030101010101" pitchFamily="2" charset="-122"/>
            </a:endParaRPr>
          </a:p>
          <a:p>
            <a:pPr>
              <a:lnSpc>
                <a:spcPct val="150000"/>
              </a:lnSpc>
              <a:spcBef>
                <a:spcPts val="0"/>
              </a:spcBef>
              <a:spcAft>
                <a:spcPts val="1200"/>
              </a:spcAft>
              <a:buFont typeface="Wingdings" panose="05000000000000000000" pitchFamily="2" charset="2"/>
              <a:buChar char="p"/>
            </a:pPr>
            <a:r>
              <a:rPr lang="zh-CN" altLang="en-US" sz="2400" dirty="0">
                <a:solidFill>
                  <a:schemeClr val="tx1"/>
                </a:solidFill>
                <a:latin typeface="DengXian" panose="02010600030101010101" pitchFamily="2" charset="-122"/>
                <a:ea typeface="DengXian" panose="02010600030101010101" pitchFamily="2" charset="-122"/>
              </a:rPr>
              <a:t>如何排除已有经验干扰，找外国被试会否更好。</a:t>
            </a:r>
            <a:endParaRPr lang="en-US" altLang="zh-CN" sz="2400" dirty="0">
              <a:solidFill>
                <a:schemeClr val="tx1"/>
              </a:solidFill>
              <a:latin typeface="DengXian" panose="02010600030101010101" pitchFamily="2" charset="-122"/>
              <a:ea typeface="DengXian" panose="02010600030101010101" pitchFamily="2" charset="-122"/>
            </a:endParaRPr>
          </a:p>
          <a:p>
            <a:pPr>
              <a:lnSpc>
                <a:spcPct val="150000"/>
              </a:lnSpc>
              <a:spcBef>
                <a:spcPts val="0"/>
              </a:spcBef>
              <a:spcAft>
                <a:spcPts val="1200"/>
              </a:spcAft>
              <a:buFont typeface="Wingdings" panose="05000000000000000000" pitchFamily="2" charset="2"/>
              <a:buChar char="p"/>
            </a:pPr>
            <a:r>
              <a:rPr lang="zh-CN" altLang="en-US" sz="2400" dirty="0">
                <a:solidFill>
                  <a:schemeClr val="tx1"/>
                </a:solidFill>
                <a:latin typeface="DengXian" panose="02010600030101010101" pitchFamily="2" charset="-122"/>
                <a:ea typeface="DengXian" panose="02010600030101010101" pitchFamily="2" charset="-122"/>
              </a:rPr>
              <a:t>是否要加发音信息。</a:t>
            </a:r>
            <a:endParaRPr lang="en-US" altLang="zh-CN" sz="2400" dirty="0">
              <a:solidFill>
                <a:schemeClr val="tx1"/>
              </a:solidFill>
              <a:latin typeface="DengXian" panose="02010600030101010101" pitchFamily="2" charset="-122"/>
              <a:ea typeface="DengXian" panose="02010600030101010101" pitchFamily="2" charset="-122"/>
            </a:endParaRPr>
          </a:p>
          <a:p>
            <a:pPr>
              <a:lnSpc>
                <a:spcPct val="150000"/>
              </a:lnSpc>
              <a:spcBef>
                <a:spcPts val="0"/>
              </a:spcBef>
              <a:spcAft>
                <a:spcPts val="1200"/>
              </a:spcAft>
              <a:buFont typeface="Wingdings" panose="05000000000000000000" pitchFamily="2" charset="2"/>
              <a:buChar char="p"/>
            </a:pPr>
            <a:r>
              <a:rPr lang="zh-CN" altLang="en-US" sz="2400" dirty="0">
                <a:solidFill>
                  <a:schemeClr val="tx1"/>
                </a:solidFill>
                <a:latin typeface="DengXian" panose="02010600030101010101" pitchFamily="2" charset="-122"/>
                <a:ea typeface="DengXian" panose="02010600030101010101" pitchFamily="2" charset="-122"/>
              </a:rPr>
              <a:t>字义与字形强关联 </a:t>
            </a:r>
            <a:r>
              <a:rPr lang="en-US" altLang="zh-CN" sz="2400" dirty="0">
                <a:solidFill>
                  <a:schemeClr val="tx1"/>
                </a:solidFill>
                <a:latin typeface="DengXian" panose="02010600030101010101" pitchFamily="2" charset="-122"/>
                <a:ea typeface="DengXian" panose="02010600030101010101" pitchFamily="2" charset="-122"/>
              </a:rPr>
              <a:t>vs. </a:t>
            </a:r>
            <a:r>
              <a:rPr lang="zh-CN" altLang="en-US" sz="2400" dirty="0">
                <a:solidFill>
                  <a:schemeClr val="tx1"/>
                </a:solidFill>
                <a:latin typeface="DengXian" panose="02010600030101010101" pitchFamily="2" charset="-122"/>
                <a:ea typeface="DengXian" panose="02010600030101010101" pitchFamily="2" charset="-122"/>
              </a:rPr>
              <a:t>弱关联会否更好。</a:t>
            </a:r>
            <a:endParaRPr lang="en-US" altLang="zh-CN" sz="2400" dirty="0">
              <a:solidFill>
                <a:schemeClr val="tx1"/>
              </a:solidFill>
              <a:latin typeface="DengXian" panose="02010600030101010101" pitchFamily="2" charset="-122"/>
              <a:ea typeface="DengXian" panose="02010600030101010101" pitchFamily="2" charset="-122"/>
            </a:endParaRPr>
          </a:p>
          <a:p>
            <a:pPr>
              <a:lnSpc>
                <a:spcPct val="150000"/>
              </a:lnSpc>
              <a:spcBef>
                <a:spcPts val="0"/>
              </a:spcBef>
              <a:spcAft>
                <a:spcPts val="1200"/>
              </a:spcAft>
              <a:buFont typeface="Wingdings" panose="05000000000000000000" pitchFamily="2" charset="2"/>
              <a:buChar char="p"/>
            </a:pPr>
            <a:r>
              <a:rPr lang="zh-CN" altLang="en-US" sz="2400" dirty="0">
                <a:solidFill>
                  <a:schemeClr val="tx1"/>
                </a:solidFill>
                <a:latin typeface="DengXian" panose="02010600030101010101" pitchFamily="2" charset="-122"/>
                <a:ea typeface="DengXian" panose="02010600030101010101" pitchFamily="2" charset="-122"/>
              </a:rPr>
              <a:t>先学词根，组合。</a:t>
            </a:r>
            <a:endParaRPr lang="en-US" altLang="zh-CN" sz="2400" dirty="0">
              <a:solidFill>
                <a:schemeClr val="tx1"/>
              </a:solidFill>
              <a:latin typeface="DengXian" panose="02010600030101010101" pitchFamily="2" charset="-122"/>
              <a:ea typeface="DengXian" panose="02010600030101010101" pitchFamily="2" charset="-122"/>
            </a:endParaRPr>
          </a:p>
          <a:p>
            <a:pPr>
              <a:lnSpc>
                <a:spcPct val="150000"/>
              </a:lnSpc>
              <a:spcBef>
                <a:spcPts val="0"/>
              </a:spcBef>
              <a:spcAft>
                <a:spcPts val="1200"/>
              </a:spcAft>
              <a:buFont typeface="Wingdings" panose="05000000000000000000" pitchFamily="2" charset="2"/>
              <a:buChar char="p"/>
            </a:pPr>
            <a:endParaRPr lang="en-US" altLang="zh-CN" sz="2400" dirty="0">
              <a:solidFill>
                <a:schemeClr val="tx1"/>
              </a:solidFill>
              <a:latin typeface="DengXian" panose="02010600030101010101" pitchFamily="2" charset="-122"/>
              <a:ea typeface="DengXian" panose="02010600030101010101" pitchFamily="2" charset="-122"/>
            </a:endParaRPr>
          </a:p>
        </p:txBody>
      </p:sp>
      <p:sp>
        <p:nvSpPr>
          <p:cNvPr id="17" name="标题 1">
            <a:extLst>
              <a:ext uri="{FF2B5EF4-FFF2-40B4-BE49-F238E27FC236}">
                <a16:creationId xmlns:a16="http://schemas.microsoft.com/office/drawing/2014/main" id="{03BC37D6-454A-471F-A0A5-DD72265977B5}"/>
              </a:ext>
            </a:extLst>
          </p:cNvPr>
          <p:cNvSpPr txBox="1"/>
          <p:nvPr/>
        </p:nvSpPr>
        <p:spPr>
          <a:xfrm>
            <a:off x="344277" y="160924"/>
            <a:ext cx="8455446" cy="749978"/>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研究意义</a:t>
            </a:r>
          </a:p>
        </p:txBody>
      </p:sp>
    </p:spTree>
    <p:extLst>
      <p:ext uri="{BB962C8B-B14F-4D97-AF65-F5344CB8AC3E}">
        <p14:creationId xmlns:p14="http://schemas.microsoft.com/office/powerpoint/2010/main" val="112015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txBox="1"/>
          <p:nvPr/>
        </p:nvSpPr>
        <p:spPr bwMode="auto">
          <a:xfrm>
            <a:off x="542924" y="1109472"/>
            <a:ext cx="7134225" cy="85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9pPr>
          </a:lstStyle>
          <a:p>
            <a:pPr>
              <a:lnSpc>
                <a:spcPct val="150000"/>
              </a:lnSpc>
              <a:spcBef>
                <a:spcPct val="0"/>
              </a:spcBef>
              <a:buFont typeface="Wingdings" panose="05000000000000000000" pitchFamily="2" charset="2"/>
              <a:buChar char="p"/>
            </a:pPr>
            <a:r>
              <a:rPr lang="zh-CN" altLang="en-US" sz="2400" b="1" dirty="0">
                <a:solidFill>
                  <a:srgbClr val="C00000"/>
                </a:solidFill>
                <a:latin typeface="DengXian" panose="02010600030101010101" pitchFamily="2" charset="-122"/>
                <a:ea typeface="SimHei" panose="02010609060101010101" pitchFamily="49" charset="-122"/>
              </a:rPr>
              <a:t> 汉字学习的难点</a:t>
            </a:r>
            <a:endParaRPr lang="en-US" altLang="zh-CN" sz="1800" dirty="0">
              <a:solidFill>
                <a:srgbClr val="C00000"/>
              </a:solidFill>
              <a:latin typeface="DengXian" panose="02010600030101010101" pitchFamily="2" charset="-122"/>
              <a:ea typeface="SimHei" panose="02010609060101010101" pitchFamily="49" charset="-122"/>
            </a:endParaRPr>
          </a:p>
        </p:txBody>
      </p:sp>
      <p:sp>
        <p:nvSpPr>
          <p:cNvPr id="12" name="标题 1"/>
          <p:cNvSpPr txBox="1"/>
          <p:nvPr/>
        </p:nvSpPr>
        <p:spPr>
          <a:xfrm>
            <a:off x="316021" y="222466"/>
            <a:ext cx="2932003" cy="7499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前言</a:t>
            </a:r>
          </a:p>
        </p:txBody>
      </p:sp>
      <p:sp>
        <p:nvSpPr>
          <p:cNvPr id="14" name="椭圆 13">
            <a:extLst>
              <a:ext uri="{FF2B5EF4-FFF2-40B4-BE49-F238E27FC236}">
                <a16:creationId xmlns:a16="http://schemas.microsoft.com/office/drawing/2014/main" id="{576238BA-D13D-4319-813A-669254DA548F}"/>
              </a:ext>
            </a:extLst>
          </p:cNvPr>
          <p:cNvSpPr/>
          <p:nvPr/>
        </p:nvSpPr>
        <p:spPr>
          <a:xfrm>
            <a:off x="5149702" y="2581794"/>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0" dirty="0"/>
              <a:t>写</a:t>
            </a:r>
          </a:p>
        </p:txBody>
      </p:sp>
      <p:sp>
        <p:nvSpPr>
          <p:cNvPr id="15" name="椭圆 14">
            <a:extLst>
              <a:ext uri="{FF2B5EF4-FFF2-40B4-BE49-F238E27FC236}">
                <a16:creationId xmlns:a16="http://schemas.microsoft.com/office/drawing/2014/main" id="{1BF82AC9-DCEC-4E5A-B91B-76ACBB0B19B4}"/>
              </a:ext>
            </a:extLst>
          </p:cNvPr>
          <p:cNvSpPr/>
          <p:nvPr/>
        </p:nvSpPr>
        <p:spPr>
          <a:xfrm>
            <a:off x="3074324" y="3429000"/>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t>读</a:t>
            </a:r>
          </a:p>
        </p:txBody>
      </p:sp>
      <p:pic>
        <p:nvPicPr>
          <p:cNvPr id="7" name="图片 6">
            <a:extLst>
              <a:ext uri="{FF2B5EF4-FFF2-40B4-BE49-F238E27FC236}">
                <a16:creationId xmlns:a16="http://schemas.microsoft.com/office/drawing/2014/main" id="{2AA30126-46C8-418C-858D-082229B151A2}"/>
              </a:ext>
            </a:extLst>
          </p:cNvPr>
          <p:cNvPicPr>
            <a:picLocks noChangeAspect="1"/>
          </p:cNvPicPr>
          <p:nvPr/>
        </p:nvPicPr>
        <p:blipFill rotWithShape="1">
          <a:blip r:embed="rId3"/>
          <a:srcRect l="15773" t="37549" r="16651"/>
          <a:stretch/>
        </p:blipFill>
        <p:spPr>
          <a:xfrm>
            <a:off x="3727908" y="2340841"/>
            <a:ext cx="5258018" cy="3645944"/>
          </a:xfrm>
          <a:prstGeom prst="rect">
            <a:avLst/>
          </a:prstGeom>
        </p:spPr>
      </p:pic>
      <p:pic>
        <p:nvPicPr>
          <p:cNvPr id="3" name="图片 2">
            <a:extLst>
              <a:ext uri="{FF2B5EF4-FFF2-40B4-BE49-F238E27FC236}">
                <a16:creationId xmlns:a16="http://schemas.microsoft.com/office/drawing/2014/main" id="{F7E16891-F8BD-40E2-A9A6-BA2130226D99}"/>
              </a:ext>
            </a:extLst>
          </p:cNvPr>
          <p:cNvPicPr>
            <a:picLocks noChangeAspect="1"/>
          </p:cNvPicPr>
          <p:nvPr/>
        </p:nvPicPr>
        <p:blipFill>
          <a:blip r:embed="rId4"/>
          <a:stretch>
            <a:fillRect/>
          </a:stretch>
        </p:blipFill>
        <p:spPr>
          <a:xfrm>
            <a:off x="542924" y="1886192"/>
            <a:ext cx="3121484" cy="4594120"/>
          </a:xfrm>
          <a:prstGeom prst="rect">
            <a:avLst/>
          </a:prstGeom>
          <a:ln>
            <a:solidFill>
              <a:schemeClr val="tx1"/>
            </a:solidFill>
          </a:ln>
        </p:spPr>
      </p:pic>
    </p:spTree>
    <p:extLst>
      <p:ext uri="{BB962C8B-B14F-4D97-AF65-F5344CB8AC3E}">
        <p14:creationId xmlns:p14="http://schemas.microsoft.com/office/powerpoint/2010/main" val="224350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txBox="1"/>
          <p:nvPr/>
        </p:nvSpPr>
        <p:spPr bwMode="auto">
          <a:xfrm>
            <a:off x="542924" y="1109472"/>
            <a:ext cx="7134225" cy="85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9pPr>
          </a:lstStyle>
          <a:p>
            <a:pPr>
              <a:lnSpc>
                <a:spcPct val="150000"/>
              </a:lnSpc>
              <a:spcBef>
                <a:spcPct val="0"/>
              </a:spcBef>
              <a:buFont typeface="Wingdings" panose="05000000000000000000" pitchFamily="2" charset="2"/>
              <a:buChar char="p"/>
            </a:pPr>
            <a:r>
              <a:rPr lang="zh-CN" altLang="en-US" sz="2400" b="1" dirty="0">
                <a:solidFill>
                  <a:srgbClr val="C00000"/>
                </a:solidFill>
                <a:latin typeface="DengXian" panose="02010600030101010101" pitchFamily="2" charset="-122"/>
                <a:ea typeface="SimHei" panose="02010609060101010101" pitchFamily="49" charset="-122"/>
              </a:rPr>
              <a:t> 汉字的内在规律</a:t>
            </a:r>
            <a:endParaRPr lang="en-US" altLang="zh-CN" sz="1800" dirty="0">
              <a:solidFill>
                <a:srgbClr val="C00000"/>
              </a:solidFill>
              <a:latin typeface="DengXian" panose="02010600030101010101" pitchFamily="2" charset="-122"/>
              <a:ea typeface="SimHei" panose="02010609060101010101" pitchFamily="49" charset="-122"/>
            </a:endParaRPr>
          </a:p>
        </p:txBody>
      </p:sp>
      <p:sp>
        <p:nvSpPr>
          <p:cNvPr id="12" name="标题 1"/>
          <p:cNvSpPr txBox="1"/>
          <p:nvPr/>
        </p:nvSpPr>
        <p:spPr>
          <a:xfrm>
            <a:off x="316021" y="222466"/>
            <a:ext cx="2932003" cy="7499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前言</a:t>
            </a:r>
          </a:p>
        </p:txBody>
      </p:sp>
      <p:sp>
        <p:nvSpPr>
          <p:cNvPr id="14" name="椭圆 13">
            <a:extLst>
              <a:ext uri="{FF2B5EF4-FFF2-40B4-BE49-F238E27FC236}">
                <a16:creationId xmlns:a16="http://schemas.microsoft.com/office/drawing/2014/main" id="{576238BA-D13D-4319-813A-669254DA548F}"/>
              </a:ext>
            </a:extLst>
          </p:cNvPr>
          <p:cNvSpPr/>
          <p:nvPr/>
        </p:nvSpPr>
        <p:spPr>
          <a:xfrm>
            <a:off x="5149702" y="2581794"/>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0" dirty="0"/>
              <a:t>写</a:t>
            </a:r>
          </a:p>
        </p:txBody>
      </p:sp>
      <p:sp>
        <p:nvSpPr>
          <p:cNvPr id="15" name="椭圆 14">
            <a:extLst>
              <a:ext uri="{FF2B5EF4-FFF2-40B4-BE49-F238E27FC236}">
                <a16:creationId xmlns:a16="http://schemas.microsoft.com/office/drawing/2014/main" id="{1BF82AC9-DCEC-4E5A-B91B-76ACBB0B19B4}"/>
              </a:ext>
            </a:extLst>
          </p:cNvPr>
          <p:cNvSpPr/>
          <p:nvPr/>
        </p:nvSpPr>
        <p:spPr>
          <a:xfrm>
            <a:off x="3074324" y="3429000"/>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t>读</a:t>
            </a:r>
          </a:p>
        </p:txBody>
      </p:sp>
      <p:pic>
        <p:nvPicPr>
          <p:cNvPr id="5" name="图片 4">
            <a:extLst>
              <a:ext uri="{FF2B5EF4-FFF2-40B4-BE49-F238E27FC236}">
                <a16:creationId xmlns:a16="http://schemas.microsoft.com/office/drawing/2014/main" id="{1EAEB3C3-EDAD-4A2E-B56B-0501F8CA5396}"/>
              </a:ext>
            </a:extLst>
          </p:cNvPr>
          <p:cNvPicPr>
            <a:picLocks noChangeAspect="1"/>
          </p:cNvPicPr>
          <p:nvPr/>
        </p:nvPicPr>
        <p:blipFill>
          <a:blip r:embed="rId3"/>
          <a:stretch>
            <a:fillRect/>
          </a:stretch>
        </p:blipFill>
        <p:spPr>
          <a:xfrm>
            <a:off x="1284723" y="3399302"/>
            <a:ext cx="4935896" cy="2861460"/>
          </a:xfrm>
          <a:prstGeom prst="rect">
            <a:avLst/>
          </a:prstGeom>
        </p:spPr>
      </p:pic>
      <p:pic>
        <p:nvPicPr>
          <p:cNvPr id="8" name="图片 7">
            <a:extLst>
              <a:ext uri="{FF2B5EF4-FFF2-40B4-BE49-F238E27FC236}">
                <a16:creationId xmlns:a16="http://schemas.microsoft.com/office/drawing/2014/main" id="{D07C1B82-1EF5-4DE5-8452-B7008B22CDA4}"/>
              </a:ext>
            </a:extLst>
          </p:cNvPr>
          <p:cNvPicPr>
            <a:picLocks noChangeAspect="1"/>
          </p:cNvPicPr>
          <p:nvPr/>
        </p:nvPicPr>
        <p:blipFill>
          <a:blip r:embed="rId4"/>
          <a:stretch>
            <a:fillRect/>
          </a:stretch>
        </p:blipFill>
        <p:spPr>
          <a:xfrm>
            <a:off x="588028" y="1819146"/>
            <a:ext cx="3218161" cy="2407955"/>
          </a:xfrm>
          <a:prstGeom prst="rect">
            <a:avLst/>
          </a:prstGeom>
        </p:spPr>
      </p:pic>
      <p:sp>
        <p:nvSpPr>
          <p:cNvPr id="6" name="文本框 5">
            <a:extLst>
              <a:ext uri="{FF2B5EF4-FFF2-40B4-BE49-F238E27FC236}">
                <a16:creationId xmlns:a16="http://schemas.microsoft.com/office/drawing/2014/main" id="{57D9CE4C-F8D1-4B03-B22E-7EA83E628091}"/>
              </a:ext>
            </a:extLst>
          </p:cNvPr>
          <p:cNvSpPr txBox="1"/>
          <p:nvPr/>
        </p:nvSpPr>
        <p:spPr>
          <a:xfrm>
            <a:off x="6207996" y="6452608"/>
            <a:ext cx="2014975" cy="369332"/>
          </a:xfrm>
          <a:prstGeom prst="rect">
            <a:avLst/>
          </a:prstGeom>
          <a:noFill/>
        </p:spPr>
        <p:txBody>
          <a:bodyPr wrap="none" rtlCol="0">
            <a:spAutoFit/>
          </a:bodyPr>
          <a:lstStyle/>
          <a:p>
            <a:r>
              <a:rPr lang="zh-CN" altLang="en-US" dirty="0"/>
              <a:t>（</a:t>
            </a:r>
            <a:r>
              <a:rPr lang="en-US" altLang="zh-CN" dirty="0"/>
              <a:t>Yan et al.</a:t>
            </a:r>
            <a:r>
              <a:rPr lang="zh-CN" altLang="en-US" dirty="0"/>
              <a:t> </a:t>
            </a:r>
            <a:r>
              <a:rPr lang="en-US" altLang="zh-CN" dirty="0"/>
              <a:t>2013</a:t>
            </a:r>
            <a:r>
              <a:rPr lang="zh-CN" altLang="en-US" dirty="0"/>
              <a:t>）</a:t>
            </a:r>
          </a:p>
        </p:txBody>
      </p:sp>
      <p:pic>
        <p:nvPicPr>
          <p:cNvPr id="16" name="图片 15">
            <a:extLst>
              <a:ext uri="{FF2B5EF4-FFF2-40B4-BE49-F238E27FC236}">
                <a16:creationId xmlns:a16="http://schemas.microsoft.com/office/drawing/2014/main" id="{901D9DC8-8F0F-4518-9880-71259578D042}"/>
              </a:ext>
            </a:extLst>
          </p:cNvPr>
          <p:cNvPicPr>
            <a:picLocks noChangeAspect="1"/>
          </p:cNvPicPr>
          <p:nvPr/>
        </p:nvPicPr>
        <p:blipFill rotWithShape="1">
          <a:blip r:embed="rId5"/>
          <a:srcRect l="1657" t="1094"/>
          <a:stretch/>
        </p:blipFill>
        <p:spPr>
          <a:xfrm>
            <a:off x="5902854" y="1819146"/>
            <a:ext cx="2941974" cy="2362285"/>
          </a:xfrm>
          <a:prstGeom prst="rect">
            <a:avLst/>
          </a:prstGeom>
        </p:spPr>
      </p:pic>
    </p:spTree>
    <p:extLst>
      <p:ext uri="{BB962C8B-B14F-4D97-AF65-F5344CB8AC3E}">
        <p14:creationId xmlns:p14="http://schemas.microsoft.com/office/powerpoint/2010/main" val="159573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txBox="1"/>
          <p:nvPr/>
        </p:nvSpPr>
        <p:spPr bwMode="auto">
          <a:xfrm>
            <a:off x="542924" y="1109472"/>
            <a:ext cx="7134225" cy="85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9pPr>
          </a:lstStyle>
          <a:p>
            <a:pPr>
              <a:lnSpc>
                <a:spcPct val="150000"/>
              </a:lnSpc>
              <a:spcBef>
                <a:spcPct val="0"/>
              </a:spcBef>
              <a:buFont typeface="Wingdings" panose="05000000000000000000" pitchFamily="2" charset="2"/>
              <a:buChar char="p"/>
            </a:pPr>
            <a:r>
              <a:rPr lang="zh-CN" altLang="en-US" sz="2400" b="1" dirty="0">
                <a:solidFill>
                  <a:srgbClr val="C00000"/>
                </a:solidFill>
                <a:latin typeface="DengXian" panose="02010600030101010101" pitchFamily="2" charset="-122"/>
                <a:ea typeface="SimHei" panose="02010609060101010101" pitchFamily="49" charset="-122"/>
              </a:rPr>
              <a:t> 基于部件的汉字学习</a:t>
            </a:r>
            <a:endParaRPr lang="en-US" altLang="zh-CN" sz="1800" dirty="0">
              <a:solidFill>
                <a:srgbClr val="C00000"/>
              </a:solidFill>
              <a:latin typeface="DengXian" panose="02010600030101010101" pitchFamily="2" charset="-122"/>
              <a:ea typeface="SimHei" panose="02010609060101010101" pitchFamily="49" charset="-122"/>
            </a:endParaRPr>
          </a:p>
        </p:txBody>
      </p:sp>
      <p:sp>
        <p:nvSpPr>
          <p:cNvPr id="12" name="标题 1"/>
          <p:cNvSpPr txBox="1"/>
          <p:nvPr/>
        </p:nvSpPr>
        <p:spPr>
          <a:xfrm>
            <a:off x="316021" y="222466"/>
            <a:ext cx="2932003" cy="7499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前言</a:t>
            </a:r>
          </a:p>
        </p:txBody>
      </p:sp>
      <p:sp>
        <p:nvSpPr>
          <p:cNvPr id="14" name="椭圆 13">
            <a:extLst>
              <a:ext uri="{FF2B5EF4-FFF2-40B4-BE49-F238E27FC236}">
                <a16:creationId xmlns:a16="http://schemas.microsoft.com/office/drawing/2014/main" id="{576238BA-D13D-4319-813A-669254DA548F}"/>
              </a:ext>
            </a:extLst>
          </p:cNvPr>
          <p:cNvSpPr/>
          <p:nvPr/>
        </p:nvSpPr>
        <p:spPr>
          <a:xfrm>
            <a:off x="5149702" y="2581794"/>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0" dirty="0"/>
              <a:t>写</a:t>
            </a:r>
          </a:p>
        </p:txBody>
      </p:sp>
      <p:sp>
        <p:nvSpPr>
          <p:cNvPr id="15" name="椭圆 14">
            <a:extLst>
              <a:ext uri="{FF2B5EF4-FFF2-40B4-BE49-F238E27FC236}">
                <a16:creationId xmlns:a16="http://schemas.microsoft.com/office/drawing/2014/main" id="{1BF82AC9-DCEC-4E5A-B91B-76ACBB0B19B4}"/>
              </a:ext>
            </a:extLst>
          </p:cNvPr>
          <p:cNvSpPr/>
          <p:nvPr/>
        </p:nvSpPr>
        <p:spPr>
          <a:xfrm>
            <a:off x="3074324" y="3429000"/>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t>读</a:t>
            </a:r>
          </a:p>
        </p:txBody>
      </p:sp>
      <p:pic>
        <p:nvPicPr>
          <p:cNvPr id="3" name="图片 2">
            <a:extLst>
              <a:ext uri="{FF2B5EF4-FFF2-40B4-BE49-F238E27FC236}">
                <a16:creationId xmlns:a16="http://schemas.microsoft.com/office/drawing/2014/main" id="{8A339E0F-2ACB-4AC6-9191-A162C6E2B844}"/>
              </a:ext>
            </a:extLst>
          </p:cNvPr>
          <p:cNvPicPr>
            <a:picLocks noChangeAspect="1"/>
          </p:cNvPicPr>
          <p:nvPr/>
        </p:nvPicPr>
        <p:blipFill>
          <a:blip r:embed="rId3"/>
          <a:stretch>
            <a:fillRect/>
          </a:stretch>
        </p:blipFill>
        <p:spPr>
          <a:xfrm>
            <a:off x="965771" y="1816999"/>
            <a:ext cx="7212458" cy="4818535"/>
          </a:xfrm>
          <a:prstGeom prst="rect">
            <a:avLst/>
          </a:prstGeom>
        </p:spPr>
      </p:pic>
    </p:spTree>
    <p:extLst>
      <p:ext uri="{BB962C8B-B14F-4D97-AF65-F5344CB8AC3E}">
        <p14:creationId xmlns:p14="http://schemas.microsoft.com/office/powerpoint/2010/main" val="104985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txBox="1"/>
          <p:nvPr/>
        </p:nvSpPr>
        <p:spPr bwMode="auto">
          <a:xfrm>
            <a:off x="542924" y="1109472"/>
            <a:ext cx="7134225" cy="85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9pPr>
          </a:lstStyle>
          <a:p>
            <a:pPr>
              <a:lnSpc>
                <a:spcPct val="150000"/>
              </a:lnSpc>
              <a:spcBef>
                <a:spcPct val="0"/>
              </a:spcBef>
              <a:buFont typeface="Wingdings" panose="05000000000000000000" pitchFamily="2" charset="2"/>
              <a:buChar char="p"/>
            </a:pPr>
            <a:r>
              <a:rPr lang="zh-CN" altLang="en-US" sz="2400" b="1" dirty="0">
                <a:solidFill>
                  <a:srgbClr val="C00000"/>
                </a:solidFill>
                <a:latin typeface="DengXian" panose="02010600030101010101" pitchFamily="2" charset="-122"/>
                <a:ea typeface="SimHei" panose="02010609060101010101" pitchFamily="49" charset="-122"/>
              </a:rPr>
              <a:t> 基于部件的汉字学习</a:t>
            </a:r>
            <a:endParaRPr lang="en-US" altLang="zh-CN" sz="1800" dirty="0">
              <a:solidFill>
                <a:srgbClr val="C00000"/>
              </a:solidFill>
              <a:latin typeface="DengXian" panose="02010600030101010101" pitchFamily="2" charset="-122"/>
              <a:ea typeface="SimHei" panose="02010609060101010101" pitchFamily="49" charset="-122"/>
            </a:endParaRPr>
          </a:p>
        </p:txBody>
      </p:sp>
      <p:sp>
        <p:nvSpPr>
          <p:cNvPr id="12" name="标题 1"/>
          <p:cNvSpPr txBox="1"/>
          <p:nvPr/>
        </p:nvSpPr>
        <p:spPr>
          <a:xfrm>
            <a:off x="316021" y="222466"/>
            <a:ext cx="2932003" cy="7499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前言</a:t>
            </a:r>
          </a:p>
        </p:txBody>
      </p:sp>
      <p:sp>
        <p:nvSpPr>
          <p:cNvPr id="14" name="椭圆 13">
            <a:extLst>
              <a:ext uri="{FF2B5EF4-FFF2-40B4-BE49-F238E27FC236}">
                <a16:creationId xmlns:a16="http://schemas.microsoft.com/office/drawing/2014/main" id="{576238BA-D13D-4319-813A-669254DA548F}"/>
              </a:ext>
            </a:extLst>
          </p:cNvPr>
          <p:cNvSpPr/>
          <p:nvPr/>
        </p:nvSpPr>
        <p:spPr>
          <a:xfrm>
            <a:off x="5149702" y="2581794"/>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0" dirty="0"/>
              <a:t>写</a:t>
            </a:r>
          </a:p>
        </p:txBody>
      </p:sp>
      <p:pic>
        <p:nvPicPr>
          <p:cNvPr id="10" name="图片 9">
            <a:extLst>
              <a:ext uri="{FF2B5EF4-FFF2-40B4-BE49-F238E27FC236}">
                <a16:creationId xmlns:a16="http://schemas.microsoft.com/office/drawing/2014/main" id="{0819DCA3-A3B5-43A8-9238-65FC328F569E}"/>
              </a:ext>
            </a:extLst>
          </p:cNvPr>
          <p:cNvPicPr>
            <a:picLocks noChangeAspect="1"/>
          </p:cNvPicPr>
          <p:nvPr/>
        </p:nvPicPr>
        <p:blipFill>
          <a:blip r:embed="rId3"/>
          <a:stretch>
            <a:fillRect/>
          </a:stretch>
        </p:blipFill>
        <p:spPr>
          <a:xfrm>
            <a:off x="2151260" y="1766620"/>
            <a:ext cx="4841480" cy="2716541"/>
          </a:xfrm>
          <a:prstGeom prst="rect">
            <a:avLst/>
          </a:prstGeom>
        </p:spPr>
      </p:pic>
      <p:pic>
        <p:nvPicPr>
          <p:cNvPr id="16" name="图片 15">
            <a:extLst>
              <a:ext uri="{FF2B5EF4-FFF2-40B4-BE49-F238E27FC236}">
                <a16:creationId xmlns:a16="http://schemas.microsoft.com/office/drawing/2014/main" id="{7C1DE90D-1317-49DF-BE79-CE03A5E27224}"/>
              </a:ext>
            </a:extLst>
          </p:cNvPr>
          <p:cNvPicPr>
            <a:picLocks noChangeAspect="1"/>
          </p:cNvPicPr>
          <p:nvPr/>
        </p:nvPicPr>
        <p:blipFill>
          <a:blip r:embed="rId4"/>
          <a:stretch>
            <a:fillRect/>
          </a:stretch>
        </p:blipFill>
        <p:spPr>
          <a:xfrm>
            <a:off x="1696460" y="4606963"/>
            <a:ext cx="6085714" cy="2028571"/>
          </a:xfrm>
          <a:prstGeom prst="rect">
            <a:avLst/>
          </a:prstGeom>
        </p:spPr>
      </p:pic>
    </p:spTree>
    <p:extLst>
      <p:ext uri="{BB962C8B-B14F-4D97-AF65-F5344CB8AC3E}">
        <p14:creationId xmlns:p14="http://schemas.microsoft.com/office/powerpoint/2010/main" val="69084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txBox="1"/>
          <p:nvPr/>
        </p:nvSpPr>
        <p:spPr bwMode="auto">
          <a:xfrm>
            <a:off x="542924" y="1109472"/>
            <a:ext cx="7134225" cy="85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9pPr>
          </a:lstStyle>
          <a:p>
            <a:pPr>
              <a:lnSpc>
                <a:spcPct val="150000"/>
              </a:lnSpc>
              <a:spcBef>
                <a:spcPct val="0"/>
              </a:spcBef>
              <a:buFont typeface="Wingdings" panose="05000000000000000000" pitchFamily="2" charset="2"/>
              <a:buChar char="p"/>
            </a:pPr>
            <a:r>
              <a:rPr lang="zh-CN" altLang="en-US" sz="2400" b="1" dirty="0">
                <a:solidFill>
                  <a:srgbClr val="C00000"/>
                </a:solidFill>
                <a:latin typeface="DengXian" panose="02010600030101010101" pitchFamily="2" charset="-122"/>
                <a:ea typeface="SimHei" panose="02010609060101010101" pitchFamily="49" charset="-122"/>
              </a:rPr>
              <a:t> 基于部件的汉字学习</a:t>
            </a:r>
            <a:endParaRPr lang="en-US" altLang="zh-CN" sz="1800" dirty="0">
              <a:solidFill>
                <a:srgbClr val="C00000"/>
              </a:solidFill>
              <a:latin typeface="DengXian" panose="02010600030101010101" pitchFamily="2" charset="-122"/>
              <a:ea typeface="SimHei" panose="02010609060101010101" pitchFamily="49" charset="-122"/>
            </a:endParaRPr>
          </a:p>
        </p:txBody>
      </p:sp>
      <p:sp>
        <p:nvSpPr>
          <p:cNvPr id="12" name="标题 1"/>
          <p:cNvSpPr txBox="1"/>
          <p:nvPr/>
        </p:nvSpPr>
        <p:spPr>
          <a:xfrm>
            <a:off x="316021" y="222466"/>
            <a:ext cx="2932003" cy="7499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前言</a:t>
            </a:r>
          </a:p>
        </p:txBody>
      </p:sp>
      <p:sp>
        <p:nvSpPr>
          <p:cNvPr id="14" name="椭圆 13">
            <a:extLst>
              <a:ext uri="{FF2B5EF4-FFF2-40B4-BE49-F238E27FC236}">
                <a16:creationId xmlns:a16="http://schemas.microsoft.com/office/drawing/2014/main" id="{576238BA-D13D-4319-813A-669254DA548F}"/>
              </a:ext>
            </a:extLst>
          </p:cNvPr>
          <p:cNvSpPr/>
          <p:nvPr/>
        </p:nvSpPr>
        <p:spPr>
          <a:xfrm>
            <a:off x="5149702" y="2581794"/>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0" dirty="0"/>
              <a:t>写</a:t>
            </a:r>
          </a:p>
        </p:txBody>
      </p:sp>
      <p:sp>
        <p:nvSpPr>
          <p:cNvPr id="15" name="椭圆 14">
            <a:extLst>
              <a:ext uri="{FF2B5EF4-FFF2-40B4-BE49-F238E27FC236}">
                <a16:creationId xmlns:a16="http://schemas.microsoft.com/office/drawing/2014/main" id="{1BF82AC9-DCEC-4E5A-B91B-76ACBB0B19B4}"/>
              </a:ext>
            </a:extLst>
          </p:cNvPr>
          <p:cNvSpPr/>
          <p:nvPr/>
        </p:nvSpPr>
        <p:spPr>
          <a:xfrm>
            <a:off x="3074324" y="3429000"/>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t>读</a:t>
            </a:r>
          </a:p>
        </p:txBody>
      </p:sp>
      <p:pic>
        <p:nvPicPr>
          <p:cNvPr id="8" name="图片 7">
            <a:extLst>
              <a:ext uri="{FF2B5EF4-FFF2-40B4-BE49-F238E27FC236}">
                <a16:creationId xmlns:a16="http://schemas.microsoft.com/office/drawing/2014/main" id="{ADCAD455-4A07-4A49-A591-4E4284CCC2D2}"/>
              </a:ext>
            </a:extLst>
          </p:cNvPr>
          <p:cNvPicPr>
            <a:picLocks noChangeAspect="1"/>
          </p:cNvPicPr>
          <p:nvPr/>
        </p:nvPicPr>
        <p:blipFill>
          <a:blip r:embed="rId3"/>
          <a:stretch>
            <a:fillRect/>
          </a:stretch>
        </p:blipFill>
        <p:spPr>
          <a:xfrm>
            <a:off x="919537" y="1910329"/>
            <a:ext cx="7304926" cy="4316881"/>
          </a:xfrm>
          <a:prstGeom prst="rect">
            <a:avLst/>
          </a:prstGeom>
        </p:spPr>
      </p:pic>
      <p:sp>
        <p:nvSpPr>
          <p:cNvPr id="2" name="文本框 1">
            <a:extLst>
              <a:ext uri="{FF2B5EF4-FFF2-40B4-BE49-F238E27FC236}">
                <a16:creationId xmlns:a16="http://schemas.microsoft.com/office/drawing/2014/main" id="{499638F8-38D2-49DC-9493-B9D4C6E26619}"/>
              </a:ext>
            </a:extLst>
          </p:cNvPr>
          <p:cNvSpPr txBox="1"/>
          <p:nvPr/>
        </p:nvSpPr>
        <p:spPr>
          <a:xfrm>
            <a:off x="826525" y="6341009"/>
            <a:ext cx="7891904" cy="369332"/>
          </a:xfrm>
          <a:prstGeom prst="rect">
            <a:avLst/>
          </a:prstGeom>
          <a:noFill/>
        </p:spPr>
        <p:txBody>
          <a:bodyPr wrap="none" rtlCol="0">
            <a:spAutoFit/>
          </a:bodyPr>
          <a:lstStyle/>
          <a:p>
            <a:r>
              <a:rPr lang="zh-CN" altLang="en-US" b="1" dirty="0">
                <a:solidFill>
                  <a:srgbClr val="FF0000"/>
                </a:solidFill>
              </a:rPr>
              <a:t>这些研究知识考察部件意识</a:t>
            </a:r>
            <a:r>
              <a:rPr lang="en-US" altLang="zh-CN" b="1" dirty="0">
                <a:solidFill>
                  <a:srgbClr val="FF0000"/>
                </a:solidFill>
              </a:rPr>
              <a:t>/</a:t>
            </a:r>
            <a:r>
              <a:rPr lang="zh-CN" altLang="en-US" b="1" dirty="0">
                <a:solidFill>
                  <a:srgbClr val="FF0000"/>
                </a:solidFill>
              </a:rPr>
              <a:t>加工，而没有探讨基于汉字部件的理解型学习。</a:t>
            </a:r>
          </a:p>
        </p:txBody>
      </p:sp>
    </p:spTree>
    <p:extLst>
      <p:ext uri="{BB962C8B-B14F-4D97-AF65-F5344CB8AC3E}">
        <p14:creationId xmlns:p14="http://schemas.microsoft.com/office/powerpoint/2010/main" val="372864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txBox="1"/>
          <p:nvPr/>
        </p:nvSpPr>
        <p:spPr bwMode="auto">
          <a:xfrm>
            <a:off x="542924" y="1109472"/>
            <a:ext cx="7134225" cy="85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9pPr>
          </a:lstStyle>
          <a:p>
            <a:pPr>
              <a:lnSpc>
                <a:spcPct val="150000"/>
              </a:lnSpc>
              <a:spcBef>
                <a:spcPct val="0"/>
              </a:spcBef>
              <a:buFont typeface="Wingdings" panose="05000000000000000000" pitchFamily="2" charset="2"/>
              <a:buChar char="p"/>
            </a:pPr>
            <a:r>
              <a:rPr lang="zh-CN" altLang="en-US" sz="2400" b="1" dirty="0">
                <a:solidFill>
                  <a:srgbClr val="C00000"/>
                </a:solidFill>
                <a:latin typeface="DengXian" panose="02010600030101010101" pitchFamily="2" charset="-122"/>
                <a:ea typeface="SimHei" panose="02010609060101010101" pitchFamily="49" charset="-122"/>
              </a:rPr>
              <a:t> 基于联系的词汇学习</a:t>
            </a:r>
            <a:endParaRPr lang="en-US" altLang="zh-CN" sz="1800" dirty="0">
              <a:solidFill>
                <a:srgbClr val="C00000"/>
              </a:solidFill>
              <a:latin typeface="DengXian" panose="02010600030101010101" pitchFamily="2" charset="-122"/>
              <a:ea typeface="SimHei" panose="02010609060101010101" pitchFamily="49" charset="-122"/>
            </a:endParaRPr>
          </a:p>
        </p:txBody>
      </p:sp>
      <p:sp>
        <p:nvSpPr>
          <p:cNvPr id="12" name="标题 1"/>
          <p:cNvSpPr txBox="1"/>
          <p:nvPr/>
        </p:nvSpPr>
        <p:spPr>
          <a:xfrm>
            <a:off x="316021" y="222466"/>
            <a:ext cx="2932003" cy="7499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前言</a:t>
            </a:r>
          </a:p>
        </p:txBody>
      </p:sp>
      <p:sp>
        <p:nvSpPr>
          <p:cNvPr id="15" name="椭圆 14">
            <a:extLst>
              <a:ext uri="{FF2B5EF4-FFF2-40B4-BE49-F238E27FC236}">
                <a16:creationId xmlns:a16="http://schemas.microsoft.com/office/drawing/2014/main" id="{1BF82AC9-DCEC-4E5A-B91B-76ACBB0B19B4}"/>
              </a:ext>
            </a:extLst>
          </p:cNvPr>
          <p:cNvSpPr/>
          <p:nvPr/>
        </p:nvSpPr>
        <p:spPr>
          <a:xfrm>
            <a:off x="3074324" y="3429000"/>
            <a:ext cx="2414430" cy="2322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t>读</a:t>
            </a:r>
          </a:p>
        </p:txBody>
      </p:sp>
      <p:sp>
        <p:nvSpPr>
          <p:cNvPr id="9" name="文本框 8">
            <a:extLst>
              <a:ext uri="{FF2B5EF4-FFF2-40B4-BE49-F238E27FC236}">
                <a16:creationId xmlns:a16="http://schemas.microsoft.com/office/drawing/2014/main" id="{638585CD-850D-4294-9604-1519D526CBB8}"/>
              </a:ext>
            </a:extLst>
          </p:cNvPr>
          <p:cNvSpPr txBox="1"/>
          <p:nvPr/>
        </p:nvSpPr>
        <p:spPr>
          <a:xfrm>
            <a:off x="6207996" y="6452608"/>
            <a:ext cx="2256130" cy="369332"/>
          </a:xfrm>
          <a:prstGeom prst="rect">
            <a:avLst/>
          </a:prstGeom>
          <a:noFill/>
        </p:spPr>
        <p:txBody>
          <a:bodyPr wrap="none" rtlCol="0">
            <a:spAutoFit/>
          </a:bodyPr>
          <a:lstStyle/>
          <a:p>
            <a:r>
              <a:rPr lang="zh-CN" altLang="en-US" dirty="0"/>
              <a:t>（</a:t>
            </a:r>
            <a:r>
              <a:rPr lang="en-US" altLang="zh-CN" dirty="0"/>
              <a:t>Zhang et al.</a:t>
            </a:r>
            <a:r>
              <a:rPr lang="zh-CN" altLang="en-US" dirty="0"/>
              <a:t> </a:t>
            </a:r>
            <a:r>
              <a:rPr lang="en-US" altLang="zh-CN" dirty="0"/>
              <a:t>2018</a:t>
            </a:r>
            <a:r>
              <a:rPr lang="zh-CN" altLang="en-US" dirty="0"/>
              <a:t>）</a:t>
            </a:r>
          </a:p>
        </p:txBody>
      </p:sp>
      <p:pic>
        <p:nvPicPr>
          <p:cNvPr id="6" name="图片 5">
            <a:extLst>
              <a:ext uri="{FF2B5EF4-FFF2-40B4-BE49-F238E27FC236}">
                <a16:creationId xmlns:a16="http://schemas.microsoft.com/office/drawing/2014/main" id="{71ED65A4-F7B5-4F77-9885-8F3F0012E4F7}"/>
              </a:ext>
            </a:extLst>
          </p:cNvPr>
          <p:cNvPicPr>
            <a:picLocks noChangeAspect="1"/>
          </p:cNvPicPr>
          <p:nvPr/>
        </p:nvPicPr>
        <p:blipFill>
          <a:blip r:embed="rId3"/>
          <a:stretch>
            <a:fillRect/>
          </a:stretch>
        </p:blipFill>
        <p:spPr>
          <a:xfrm>
            <a:off x="2305536" y="2405147"/>
            <a:ext cx="4802410" cy="3820992"/>
          </a:xfrm>
          <a:prstGeom prst="rect">
            <a:avLst/>
          </a:prstGeom>
        </p:spPr>
      </p:pic>
      <p:sp>
        <p:nvSpPr>
          <p:cNvPr id="7" name="文本框 6">
            <a:extLst>
              <a:ext uri="{FF2B5EF4-FFF2-40B4-BE49-F238E27FC236}">
                <a16:creationId xmlns:a16="http://schemas.microsoft.com/office/drawing/2014/main" id="{8CE48699-83AA-40A5-A72D-5983915985C4}"/>
              </a:ext>
            </a:extLst>
          </p:cNvPr>
          <p:cNvSpPr txBox="1"/>
          <p:nvPr/>
        </p:nvSpPr>
        <p:spPr>
          <a:xfrm>
            <a:off x="2728503" y="3436706"/>
            <a:ext cx="3106072" cy="369332"/>
          </a:xfrm>
          <a:prstGeom prst="rect">
            <a:avLst/>
          </a:prstGeom>
          <a:noFill/>
        </p:spPr>
        <p:txBody>
          <a:bodyPr wrap="square" rtlCol="0">
            <a:spAutoFit/>
          </a:bodyPr>
          <a:lstStyle/>
          <a:p>
            <a:r>
              <a:rPr lang="en-GB" altLang="zh-CN" sz="1800" b="0" i="1" dirty="0">
                <a:solidFill>
                  <a:srgbClr val="242021"/>
                </a:solidFill>
                <a:effectLst/>
                <a:latin typeface="MinionPro-It"/>
              </a:rPr>
              <a:t>fusain</a:t>
            </a:r>
            <a:r>
              <a:rPr lang="en-GB" altLang="zh-CN" dirty="0"/>
              <a:t> </a:t>
            </a:r>
            <a:r>
              <a:rPr lang="en-US" altLang="zh-CN" dirty="0"/>
              <a:t>= </a:t>
            </a:r>
            <a:r>
              <a:rPr lang="zh-CN" altLang="en-US" dirty="0"/>
              <a:t>画画、蜡笔</a:t>
            </a:r>
          </a:p>
        </p:txBody>
      </p:sp>
      <p:sp>
        <p:nvSpPr>
          <p:cNvPr id="16" name="文本框 15">
            <a:extLst>
              <a:ext uri="{FF2B5EF4-FFF2-40B4-BE49-F238E27FC236}">
                <a16:creationId xmlns:a16="http://schemas.microsoft.com/office/drawing/2014/main" id="{1ECDE106-1488-4DB2-83DB-5037128A2A6C}"/>
              </a:ext>
            </a:extLst>
          </p:cNvPr>
          <p:cNvSpPr txBox="1"/>
          <p:nvPr/>
        </p:nvSpPr>
        <p:spPr>
          <a:xfrm>
            <a:off x="2892889" y="2405147"/>
            <a:ext cx="3106072" cy="369332"/>
          </a:xfrm>
          <a:prstGeom prst="rect">
            <a:avLst/>
          </a:prstGeom>
          <a:noFill/>
        </p:spPr>
        <p:txBody>
          <a:bodyPr wrap="square" rtlCol="0">
            <a:spAutoFit/>
          </a:bodyPr>
          <a:lstStyle/>
          <a:p>
            <a:r>
              <a:rPr lang="en-US" altLang="zh-CN" i="1" dirty="0">
                <a:solidFill>
                  <a:srgbClr val="242021"/>
                </a:solidFill>
                <a:latin typeface="MinionPro-It"/>
              </a:rPr>
              <a:t>b</a:t>
            </a:r>
            <a:r>
              <a:rPr lang="en-GB" altLang="zh-CN" sz="1800" b="0" i="1" dirty="0" err="1">
                <a:solidFill>
                  <a:srgbClr val="242021"/>
                </a:solidFill>
                <a:effectLst/>
                <a:latin typeface="MinionPro-It"/>
              </a:rPr>
              <a:t>lé</a:t>
            </a:r>
            <a:r>
              <a:rPr lang="en-GB" altLang="zh-CN" dirty="0">
                <a:solidFill>
                  <a:srgbClr val="242021"/>
                </a:solidFill>
                <a:latin typeface="MinionPro-Regular"/>
              </a:rPr>
              <a:t> </a:t>
            </a:r>
            <a:r>
              <a:rPr lang="en-GB" altLang="zh-CN" dirty="0"/>
              <a:t> </a:t>
            </a:r>
            <a:r>
              <a:rPr lang="en-US" altLang="zh-CN" dirty="0"/>
              <a:t>= </a:t>
            </a:r>
            <a:r>
              <a:rPr lang="zh-CN" altLang="en-US" dirty="0"/>
              <a:t>金钱、小麦</a:t>
            </a:r>
          </a:p>
        </p:txBody>
      </p:sp>
      <p:sp>
        <p:nvSpPr>
          <p:cNvPr id="17" name="文本框 16">
            <a:extLst>
              <a:ext uri="{FF2B5EF4-FFF2-40B4-BE49-F238E27FC236}">
                <a16:creationId xmlns:a16="http://schemas.microsoft.com/office/drawing/2014/main" id="{1B2AD2CB-F149-4D1C-8A45-EB0AA4704395}"/>
              </a:ext>
            </a:extLst>
          </p:cNvPr>
          <p:cNvSpPr txBox="1"/>
          <p:nvPr/>
        </p:nvSpPr>
        <p:spPr>
          <a:xfrm>
            <a:off x="2728503" y="4823716"/>
            <a:ext cx="3106072" cy="369332"/>
          </a:xfrm>
          <a:prstGeom prst="rect">
            <a:avLst/>
          </a:prstGeom>
          <a:noFill/>
        </p:spPr>
        <p:txBody>
          <a:bodyPr wrap="square" rtlCol="0">
            <a:spAutoFit/>
          </a:bodyPr>
          <a:lstStyle/>
          <a:p>
            <a:r>
              <a:rPr lang="en-US" altLang="zh-CN" i="1" dirty="0" err="1">
                <a:solidFill>
                  <a:srgbClr val="242021"/>
                </a:solidFill>
                <a:latin typeface="MinionPro-It"/>
              </a:rPr>
              <a:t>mles</a:t>
            </a:r>
            <a:r>
              <a:rPr lang="en-US" altLang="zh-CN" dirty="0"/>
              <a:t>= </a:t>
            </a:r>
            <a:r>
              <a:rPr lang="zh-CN" altLang="en-US" dirty="0"/>
              <a:t>火车</a:t>
            </a:r>
          </a:p>
        </p:txBody>
      </p:sp>
    </p:spTree>
    <p:extLst>
      <p:ext uri="{BB962C8B-B14F-4D97-AF65-F5344CB8AC3E}">
        <p14:creationId xmlns:p14="http://schemas.microsoft.com/office/powerpoint/2010/main" val="143602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txBox="1"/>
          <p:nvPr/>
        </p:nvSpPr>
        <p:spPr bwMode="auto">
          <a:xfrm>
            <a:off x="542924" y="1109472"/>
            <a:ext cx="7134225" cy="85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Times New Roman" panose="02020603050405020304" pitchFamily="18" charset="0"/>
                <a:ea typeface="SimSun" panose="02010600030101010101" pitchFamily="2" charset="-122"/>
              </a:defRPr>
            </a:lvl9pPr>
          </a:lstStyle>
          <a:p>
            <a:pPr>
              <a:lnSpc>
                <a:spcPct val="150000"/>
              </a:lnSpc>
              <a:spcBef>
                <a:spcPct val="0"/>
              </a:spcBef>
              <a:buFont typeface="Wingdings" panose="05000000000000000000" pitchFamily="2" charset="2"/>
              <a:buChar char="p"/>
            </a:pPr>
            <a:r>
              <a:rPr lang="zh-CN" altLang="en-US" sz="2400" b="1" dirty="0">
                <a:solidFill>
                  <a:srgbClr val="C00000"/>
                </a:solidFill>
                <a:latin typeface="DengXian" panose="02010600030101010101" pitchFamily="2" charset="-122"/>
                <a:ea typeface="SimHei" panose="02010609060101010101" pitchFamily="49" charset="-122"/>
              </a:rPr>
              <a:t> 基于联系的词汇学习</a:t>
            </a:r>
            <a:endParaRPr lang="en-US" altLang="zh-CN" sz="1800" dirty="0">
              <a:solidFill>
                <a:srgbClr val="C00000"/>
              </a:solidFill>
              <a:latin typeface="DengXian" panose="02010600030101010101" pitchFamily="2" charset="-122"/>
              <a:ea typeface="SimHei" panose="02010609060101010101" pitchFamily="49" charset="-122"/>
            </a:endParaRPr>
          </a:p>
        </p:txBody>
      </p:sp>
      <p:sp>
        <p:nvSpPr>
          <p:cNvPr id="12" name="标题 1"/>
          <p:cNvSpPr txBox="1"/>
          <p:nvPr/>
        </p:nvSpPr>
        <p:spPr>
          <a:xfrm>
            <a:off x="316021" y="222466"/>
            <a:ext cx="2932003" cy="7499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C00000"/>
                </a:solidFill>
                <a:latin typeface="Arial" panose="020B0604020202020204" pitchFamily="34" charset="0"/>
                <a:ea typeface="SimHei" panose="02010609060101010101" pitchFamily="49" charset="-122"/>
                <a:cs typeface="Arial" panose="020B0604020202020204" pitchFamily="34" charset="0"/>
              </a:rPr>
              <a:t>前言</a:t>
            </a:r>
          </a:p>
        </p:txBody>
      </p:sp>
      <p:sp>
        <p:nvSpPr>
          <p:cNvPr id="9" name="文本框 8">
            <a:extLst>
              <a:ext uri="{FF2B5EF4-FFF2-40B4-BE49-F238E27FC236}">
                <a16:creationId xmlns:a16="http://schemas.microsoft.com/office/drawing/2014/main" id="{638585CD-850D-4294-9604-1519D526CBB8}"/>
              </a:ext>
            </a:extLst>
          </p:cNvPr>
          <p:cNvSpPr txBox="1"/>
          <p:nvPr/>
        </p:nvSpPr>
        <p:spPr>
          <a:xfrm>
            <a:off x="4934000" y="5407419"/>
            <a:ext cx="4036746" cy="369332"/>
          </a:xfrm>
          <a:prstGeom prst="rect">
            <a:avLst/>
          </a:prstGeom>
          <a:noFill/>
        </p:spPr>
        <p:txBody>
          <a:bodyPr wrap="none" rtlCol="0">
            <a:spAutoFit/>
          </a:bodyPr>
          <a:lstStyle/>
          <a:p>
            <a:r>
              <a:rPr lang="zh-CN" altLang="en-US" dirty="0"/>
              <a:t>（</a:t>
            </a:r>
            <a:r>
              <a:rPr lang="en-US" altLang="zh-CN" dirty="0" err="1"/>
              <a:t>Ripolles</a:t>
            </a:r>
            <a:r>
              <a:rPr lang="en-US" altLang="zh-CN" dirty="0"/>
              <a:t> et al.</a:t>
            </a:r>
            <a:r>
              <a:rPr lang="zh-CN" altLang="en-US" dirty="0"/>
              <a:t> </a:t>
            </a:r>
            <a:r>
              <a:rPr lang="en-US" altLang="zh-CN" dirty="0"/>
              <a:t>2014, </a:t>
            </a:r>
            <a:r>
              <a:rPr lang="en-GB" altLang="zh-CN" sz="1800" b="0" i="0" dirty="0">
                <a:solidFill>
                  <a:srgbClr val="000000"/>
                </a:solidFill>
                <a:effectLst/>
                <a:latin typeface="AdvPSHN-M"/>
              </a:rPr>
              <a:t>Current Biology</a:t>
            </a:r>
            <a:r>
              <a:rPr lang="zh-CN" altLang="en-US" dirty="0"/>
              <a:t>）</a:t>
            </a:r>
          </a:p>
        </p:txBody>
      </p:sp>
      <p:pic>
        <p:nvPicPr>
          <p:cNvPr id="13" name="图片 12">
            <a:extLst>
              <a:ext uri="{FF2B5EF4-FFF2-40B4-BE49-F238E27FC236}">
                <a16:creationId xmlns:a16="http://schemas.microsoft.com/office/drawing/2014/main" id="{E60EB30B-7497-47E5-855F-282D63B5C8C2}"/>
              </a:ext>
            </a:extLst>
          </p:cNvPr>
          <p:cNvPicPr>
            <a:picLocks noChangeAspect="1"/>
          </p:cNvPicPr>
          <p:nvPr/>
        </p:nvPicPr>
        <p:blipFill>
          <a:blip r:embed="rId3"/>
          <a:stretch>
            <a:fillRect/>
          </a:stretch>
        </p:blipFill>
        <p:spPr>
          <a:xfrm>
            <a:off x="923140" y="2101296"/>
            <a:ext cx="7133333" cy="2866667"/>
          </a:xfrm>
          <a:prstGeom prst="rect">
            <a:avLst/>
          </a:prstGeom>
        </p:spPr>
      </p:pic>
      <p:sp>
        <p:nvSpPr>
          <p:cNvPr id="6" name="文本框 5">
            <a:extLst>
              <a:ext uri="{FF2B5EF4-FFF2-40B4-BE49-F238E27FC236}">
                <a16:creationId xmlns:a16="http://schemas.microsoft.com/office/drawing/2014/main" id="{0BE48662-D601-4A65-A64E-80B1EAF6378E}"/>
              </a:ext>
            </a:extLst>
          </p:cNvPr>
          <p:cNvSpPr txBox="1"/>
          <p:nvPr/>
        </p:nvSpPr>
        <p:spPr>
          <a:xfrm>
            <a:off x="2624504" y="6266544"/>
            <a:ext cx="4833374" cy="369332"/>
          </a:xfrm>
          <a:prstGeom prst="rect">
            <a:avLst/>
          </a:prstGeom>
          <a:noFill/>
        </p:spPr>
        <p:txBody>
          <a:bodyPr wrap="none" rtlCol="0">
            <a:spAutoFit/>
          </a:bodyPr>
          <a:lstStyle/>
          <a:p>
            <a:r>
              <a:rPr lang="zh-CN" altLang="en-US" b="1" dirty="0">
                <a:solidFill>
                  <a:srgbClr val="FF0000"/>
                </a:solidFill>
              </a:rPr>
              <a:t>这两项研究没有在词汇层面进行理解型学习。</a:t>
            </a:r>
          </a:p>
        </p:txBody>
      </p:sp>
    </p:spTree>
    <p:extLst>
      <p:ext uri="{BB962C8B-B14F-4D97-AF65-F5344CB8AC3E}">
        <p14:creationId xmlns:p14="http://schemas.microsoft.com/office/powerpoint/2010/main" val="121621429"/>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33375</TotalTime>
  <Words>1560</Words>
  <Application>Microsoft Office PowerPoint</Application>
  <PresentationFormat>全屏显示(4:3)</PresentationFormat>
  <Paragraphs>533</Paragraphs>
  <Slides>25</Slides>
  <Notes>25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AdvPSHN-M</vt:lpstr>
      <vt:lpstr>MinionPro-It</vt:lpstr>
      <vt:lpstr>MinionPro-Regular</vt:lpstr>
      <vt:lpstr>DengXian</vt:lpstr>
      <vt:lpstr>DengXian</vt:lpstr>
      <vt:lpstr>黑体</vt:lpstr>
      <vt:lpstr>STLiti</vt:lpstr>
      <vt:lpstr>楷体</vt:lpstr>
      <vt:lpstr>隶书</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欢迎全国妇联儿童部部长一行来访</dc:title>
  <dc:creator>langlang</dc:creator>
  <cp:lastModifiedBy>Junjie (Jonathan) Wu</cp:lastModifiedBy>
  <cp:revision>1256</cp:revision>
  <dcterms:created xsi:type="dcterms:W3CDTF">2016-03-10T03:05:00Z</dcterms:created>
  <dcterms:modified xsi:type="dcterms:W3CDTF">2021-01-10T14:08:53Z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