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4">
  <p:sldMasterIdLst>
    <p:sldMasterId id="2147483648" r:id="rId1"/>
  </p:sldMasterIdLst>
  <p:notesMasterIdLst>
    <p:notesMasterId r:id="rId18"/>
  </p:notesMasterIdLst>
  <p:sldIdLst>
    <p:sldId id="813" r:id="rId2"/>
    <p:sldId id="811" r:id="rId3"/>
    <p:sldId id="827" r:id="rId4"/>
    <p:sldId id="826" r:id="rId5"/>
    <p:sldId id="805" r:id="rId6"/>
    <p:sldId id="808" r:id="rId7"/>
    <p:sldId id="761" r:id="rId8"/>
    <p:sldId id="828" r:id="rId9"/>
    <p:sldId id="831" r:id="rId10"/>
    <p:sldId id="832" r:id="rId11"/>
    <p:sldId id="834" r:id="rId12"/>
    <p:sldId id="833" r:id="rId13"/>
    <p:sldId id="817" r:id="rId14"/>
    <p:sldId id="825" r:id="rId15"/>
    <p:sldId id="803" r:id="rId16"/>
    <p:sldId id="627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DB"/>
    <a:srgbClr val="FCECE2"/>
    <a:srgbClr val="FBE5D6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91"/>
    <p:restoredTop sz="92028" autoAdjust="0"/>
  </p:normalViewPr>
  <p:slideViewPr>
    <p:cSldViewPr snapToGrid="0">
      <p:cViewPr varScale="1">
        <p:scale>
          <a:sx n="105" d="100"/>
          <a:sy n="105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0" d="100"/>
        <a:sy n="29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C895C-1E0C-400D-A578-8F4E8F6A10E5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098ED-BD36-462C-943F-F0B22DC2B8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75679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680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275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275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550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2483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38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79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6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29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882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88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867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9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8098ED-BD36-462C-943F-F0B22DC2B8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97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41543"/>
            <a:ext cx="6858000" cy="14901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8" name="标题 1"/>
          <p:cNvSpPr txBox="1"/>
          <p:nvPr userDrawn="1"/>
        </p:nvSpPr>
        <p:spPr>
          <a:xfrm>
            <a:off x="685800" y="1602197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CN" altLang="en-US" sz="4400" b="1" dirty="0">
              <a:solidFill>
                <a:schemeClr val="bg1"/>
              </a:solidFill>
              <a:latin typeface="STLiti" panose="02010800040101010101" pitchFamily="2" charset="-122"/>
              <a:ea typeface="STLiti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592E-7EEE-4F2D-8035-F5838F7BD485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7916A-150B-4C20-B50A-E7DAAA9AF66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1589649"/>
            <a:ext cx="9144000" cy="38967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B867CC7-6DCB-4BE1-AEFF-FE0430CE169E}"/>
              </a:ext>
            </a:extLst>
          </p:cNvPr>
          <p:cNvCxnSpPr>
            <a:cxnSpLocks/>
          </p:cNvCxnSpPr>
          <p:nvPr userDrawn="1"/>
        </p:nvCxnSpPr>
        <p:spPr>
          <a:xfrm>
            <a:off x="0" y="1025861"/>
            <a:ext cx="38637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C592E-7EEE-4F2D-8035-F5838F7BD485}" type="datetimeFigureOut">
              <a:rPr lang="zh-CN" altLang="en-US" smtClean="0"/>
              <a:t>2021/3/23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7916A-150B-4C20-B50A-E7DAAA9AF6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45.png"/><Relationship Id="rId18" Type="http://schemas.microsoft.com/office/2007/relationships/hdphoto" Target="../media/hdphoto6.wdp"/><Relationship Id="rId3" Type="http://schemas.openxmlformats.org/officeDocument/2006/relationships/image" Target="../media/image38.png"/><Relationship Id="rId21" Type="http://schemas.openxmlformats.org/officeDocument/2006/relationships/image" Target="../media/image51.png"/><Relationship Id="rId7" Type="http://schemas.openxmlformats.org/officeDocument/2006/relationships/image" Target="../media/image1.jpe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8.png"/><Relationship Id="rId20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50.png"/><Relationship Id="rId4" Type="http://schemas.openxmlformats.org/officeDocument/2006/relationships/image" Target="../media/image39.png"/><Relationship Id="rId9" Type="http://schemas.openxmlformats.org/officeDocument/2006/relationships/image" Target="../media/image3.pn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e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27.gif"/><Relationship Id="rId4" Type="http://schemas.openxmlformats.org/officeDocument/2006/relationships/image" Target="../media/image24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42758" y="1954814"/>
            <a:ext cx="8724900" cy="1553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理解型学习与机械式学习的神经活动对比：</a:t>
            </a:r>
            <a:endParaRPr lang="en-US" altLang="zh-CN" sz="3200" b="1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一项汉字学习的脑成像研究</a:t>
            </a:r>
            <a:endParaRPr lang="en-US" altLang="zh-CN" sz="3200" b="1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05480" y="4012625"/>
            <a:ext cx="5012123" cy="143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pitchFamily="34" charset="0"/>
              </a:rPr>
              <a:t>吴俊杰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pitchFamily="34" charset="0"/>
              </a:rPr>
              <a:t>天津师范大学心理学部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pitchFamily="34" charset="0"/>
              </a:rPr>
              <a:t>2021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pitchFamily="34" charset="0"/>
              </a:rPr>
              <a:t>3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pitchFamily="34" charset="0"/>
              </a:rPr>
              <a:t>月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pitchFamily="34" charset="0"/>
              </a:rPr>
              <a:t>23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  <a:cs typeface="Calibri" panose="020F0502020204030204" pitchFamily="34" charset="0"/>
              </a:rPr>
              <a:t>日</a:t>
            </a:r>
            <a:endParaRPr lang="en-US" altLang="zh-CN" dirty="0">
              <a:latin typeface="等线" panose="02010600030101010101" pitchFamily="2" charset="-122"/>
              <a:ea typeface="等线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8" name="图片 1">
            <a:extLst>
              <a:ext uri="{FF2B5EF4-FFF2-40B4-BE49-F238E27FC236}">
                <a16:creationId xmlns:a16="http://schemas.microsoft.com/office/drawing/2014/main" id="{B8565641-41AD-4299-883C-7F8B50383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9" r="6025"/>
          <a:stretch/>
        </p:blipFill>
        <p:spPr bwMode="auto">
          <a:xfrm>
            <a:off x="82193" y="-4156"/>
            <a:ext cx="1904479" cy="584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82D6EA23-537D-40A8-A047-FA00CFDF051F}"/>
              </a:ext>
            </a:extLst>
          </p:cNvPr>
          <p:cNvGrpSpPr/>
          <p:nvPr/>
        </p:nvGrpSpPr>
        <p:grpSpPr>
          <a:xfrm>
            <a:off x="7117603" y="28103"/>
            <a:ext cx="2026397" cy="554132"/>
            <a:chOff x="6218684" y="131156"/>
            <a:chExt cx="2763392" cy="794217"/>
          </a:xfrm>
        </p:grpSpPr>
        <p:pic>
          <p:nvPicPr>
            <p:cNvPr id="10" name="Picture 2" descr="Image result for å¤©æ´¥å¸èå¤§å­¦">
              <a:extLst>
                <a:ext uri="{FF2B5EF4-FFF2-40B4-BE49-F238E27FC236}">
                  <a16:creationId xmlns:a16="http://schemas.microsoft.com/office/drawing/2014/main" id="{EECF929A-D137-4BF5-8DF3-053E8FC77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955" y="220707"/>
              <a:ext cx="1929121" cy="56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7AD077C8-5AD0-412A-B59C-1B02B862A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8684" y="131156"/>
              <a:ext cx="810294" cy="794217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FE6FD8AD-8C13-4B3B-B703-4C8EC038CD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780" y="174787"/>
            <a:ext cx="2105801" cy="260764"/>
          </a:xfrm>
          <a:prstGeom prst="rect">
            <a:avLst/>
          </a:prstGeom>
          <a:noFill/>
        </p:spPr>
      </p:pic>
      <p:pic>
        <p:nvPicPr>
          <p:cNvPr id="16" name="Picture 4" descr="学为人师,行为世范,书法,教育宣传标语,cdr,水墨,卷轴">
            <a:extLst>
              <a:ext uri="{FF2B5EF4-FFF2-40B4-BE49-F238E27FC236}">
                <a16:creationId xmlns:a16="http://schemas.microsoft.com/office/drawing/2014/main" id="{0A08E481-DCEA-43FF-ADD9-8704BFBF1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9864" r="9584" b="27133"/>
          <a:stretch/>
        </p:blipFill>
        <p:spPr bwMode="auto">
          <a:xfrm>
            <a:off x="2004254" y="160039"/>
            <a:ext cx="2026397" cy="2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1390E0B-B062-4150-BC4F-1D822E7AA9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t="14041" r="8672" b="30273"/>
          <a:stretch/>
        </p:blipFill>
        <p:spPr>
          <a:xfrm>
            <a:off x="312075" y="5390156"/>
            <a:ext cx="2679166" cy="11765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B243BAC-51B4-482B-94BA-B1914BB9800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65896" r="12247" b="25733"/>
          <a:stretch/>
        </p:blipFill>
        <p:spPr>
          <a:xfrm>
            <a:off x="3789125" y="6195317"/>
            <a:ext cx="5203042" cy="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6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A4DDFE8C-E67B-40A2-9ACB-533CFA75B2EA}"/>
              </a:ext>
            </a:extLst>
          </p:cNvPr>
          <p:cNvSpPr txBox="1"/>
          <p:nvPr/>
        </p:nvSpPr>
        <p:spPr>
          <a:xfrm>
            <a:off x="480382" y="1147992"/>
            <a:ext cx="7178434" cy="45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材料编制的“半成品”</a:t>
            </a:r>
            <a:endParaRPr lang="en-US" altLang="zh-CN" sz="20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AFFDB8F9-450C-44BE-9486-C1586C944355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方法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8B1923-99C6-46C8-B68D-B9CC31478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" y="1600200"/>
            <a:ext cx="7699248" cy="49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68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>
            <a:extLst>
              <a:ext uri="{FF2B5EF4-FFF2-40B4-BE49-F238E27FC236}">
                <a16:creationId xmlns:a16="http://schemas.microsoft.com/office/drawing/2014/main" id="{AFFDB8F9-450C-44BE-9486-C1586C944355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方法</a:t>
            </a:r>
          </a:p>
        </p:txBody>
      </p:sp>
      <p:sp>
        <p:nvSpPr>
          <p:cNvPr id="47" name="内容占位符 1">
            <a:extLst>
              <a:ext uri="{FF2B5EF4-FFF2-40B4-BE49-F238E27FC236}">
                <a16:creationId xmlns:a16="http://schemas.microsoft.com/office/drawing/2014/main" id="{A143811C-E565-4CD0-AF19-376F29BBE101}"/>
              </a:ext>
            </a:extLst>
          </p:cNvPr>
          <p:cNvSpPr txBox="1"/>
          <p:nvPr/>
        </p:nvSpPr>
        <p:spPr>
          <a:xfrm>
            <a:off x="480382" y="1145349"/>
            <a:ext cx="7425322" cy="65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材料编制的进展</a:t>
            </a:r>
            <a:endParaRPr lang="en-US" altLang="zh-CN" sz="20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8" name="内容占位符 1">
            <a:extLst>
              <a:ext uri="{FF2B5EF4-FFF2-40B4-BE49-F238E27FC236}">
                <a16:creationId xmlns:a16="http://schemas.microsoft.com/office/drawing/2014/main" id="{CEEE4163-EB0D-401F-91EA-230483012B8A}"/>
              </a:ext>
            </a:extLst>
          </p:cNvPr>
          <p:cNvSpPr txBox="1"/>
          <p:nvPr/>
        </p:nvSpPr>
        <p:spPr>
          <a:xfrm>
            <a:off x="1036313" y="1754854"/>
            <a:ext cx="4382223" cy="71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29</a:t>
            </a: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个部件</a:t>
            </a:r>
            <a:endParaRPr lang="en-US" altLang="zh-CN" sz="1800" b="1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zh-CN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60</a:t>
            </a: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个汉字：</a:t>
            </a:r>
            <a:r>
              <a:rPr lang="en-US" altLang="zh-CN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45</a:t>
            </a: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个初级字，</a:t>
            </a:r>
            <a:r>
              <a:rPr lang="en-US" altLang="zh-CN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15</a:t>
            </a:r>
            <a:r>
              <a:rPr lang="zh-CN" altLang="en-US" sz="1800" b="1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个高级字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AFA543F-14FC-4A81-9A54-871C36F15DE2}"/>
              </a:ext>
            </a:extLst>
          </p:cNvPr>
          <p:cNvSpPr txBox="1"/>
          <p:nvPr/>
        </p:nvSpPr>
        <p:spPr>
          <a:xfrm>
            <a:off x="2936718" y="3371380"/>
            <a:ext cx="2729484" cy="486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其余部件均在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到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次之间。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2B0CE9D-BF78-455E-A206-FED50BE5A8B0}"/>
              </a:ext>
            </a:extLst>
          </p:cNvPr>
          <p:cNvSpPr txBox="1"/>
          <p:nvPr/>
        </p:nvSpPr>
        <p:spPr>
          <a:xfrm>
            <a:off x="1166576" y="2459396"/>
            <a:ext cx="38155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9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次：止，矢。</a:t>
            </a:r>
            <a:endParaRPr lang="en-US" altLang="zh-CN" sz="1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次：宀，虫。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次：火字底，金属，食物。</a:t>
            </a:r>
            <a:endParaRPr lang="en-US" altLang="zh-CN" sz="1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8284D403-2268-4732-BB36-3081DA4AEF3B}"/>
              </a:ext>
            </a:extLst>
          </p:cNvPr>
          <p:cNvSpPr txBox="1"/>
          <p:nvPr/>
        </p:nvSpPr>
        <p:spPr>
          <a:xfrm>
            <a:off x="4503209" y="2505670"/>
            <a:ext cx="4576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次：单人旁，屮，贝，隹。</a:t>
            </a:r>
            <a:endParaRPr lang="en-US" altLang="zh-CN" sz="1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次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厂、匣子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次：部件天，日，耳、入</a:t>
            </a:r>
          </a:p>
        </p:txBody>
      </p:sp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491611D5-FC82-4001-B667-5C963BB70138}"/>
              </a:ext>
            </a:extLst>
          </p:cNvPr>
          <p:cNvSpPr txBox="1"/>
          <p:nvPr/>
        </p:nvSpPr>
        <p:spPr>
          <a:xfrm>
            <a:off x="480382" y="4095845"/>
            <a:ext cx="7425322" cy="2319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材料编制的两个难点</a:t>
            </a:r>
            <a:endParaRPr lang="en-US" altLang="zh-CN" sz="20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914400" lvl="1" indent="-4572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部件使用频次保持大致均衡</a:t>
            </a:r>
            <a:endParaRPr lang="en-US" altLang="zh-CN" sz="1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914400" lvl="1" indent="-45720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后面分配至不同条件（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可理解、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不可理解；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学习、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迁移），也需要保持大致均衡。</a:t>
            </a:r>
            <a:endParaRPr lang="en-US" altLang="zh-CN" sz="1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250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A4DDFE8C-E67B-40A2-9ACB-533CFA75B2EA}"/>
              </a:ext>
            </a:extLst>
          </p:cNvPr>
          <p:cNvSpPr txBox="1"/>
          <p:nvPr/>
        </p:nvSpPr>
        <p:spPr>
          <a:xfrm>
            <a:off x="502526" y="1193712"/>
            <a:ext cx="8239138" cy="5152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材料编制的下一步工作计划</a:t>
            </a: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汉字数量 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60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个 → 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80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个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（预计本月底完成）；</a:t>
            </a:r>
            <a:endParaRPr lang="en-US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做成电脑字符（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月中旬前）；</a:t>
            </a:r>
            <a:endParaRPr lang="en-US" altLang="zh-CN" sz="18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设计评估问卷、招募</a:t>
            </a:r>
            <a:r>
              <a:rPr lang="en-US" altLang="zh-CN" sz="18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10~15</a:t>
            </a: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名被试评估材料（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月下旬）；</a:t>
            </a:r>
            <a:endParaRPr lang="en-US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优选材料，分配至各实验条件（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月底之前）；</a:t>
            </a:r>
            <a:endParaRPr lang="en-US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编制刺激呈现程序（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 4</a:t>
            </a: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月底之前）；</a:t>
            </a:r>
            <a:endParaRPr lang="en-US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914400" lvl="1" indent="-457200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开展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fMRI</a:t>
            </a: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实验（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5</a:t>
            </a: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en-US" altLang="zh-CN" sz="1800" dirty="0">
                <a:latin typeface="等线" panose="02010600030101010101" pitchFamily="2" charset="-122"/>
                <a:ea typeface="等线" panose="02010600030101010101" pitchFamily="2" charset="-122"/>
              </a:rPr>
              <a:t>6</a:t>
            </a:r>
            <a:r>
              <a:rPr lang="zh-CN" altLang="en-US" sz="1800" dirty="0">
                <a:latin typeface="等线" panose="02010600030101010101" pitchFamily="2" charset="-122"/>
                <a:ea typeface="等线" panose="02010600030101010101" pitchFamily="2" charset="-122"/>
              </a:rPr>
              <a:t>月份，看核磁机时预约情况）。</a:t>
            </a:r>
            <a:endParaRPr lang="en-US" altLang="zh-CN" sz="18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914400" lvl="1" indent="-45720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Font typeface="+mj-lt"/>
              <a:buAutoNum type="arabicPeriod"/>
            </a:pPr>
            <a:endParaRPr lang="en-US" altLang="zh-CN" sz="16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AFFDB8F9-450C-44BE-9486-C1586C944355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2658582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/>
          <p:nvPr/>
        </p:nvSpPr>
        <p:spPr>
          <a:xfrm>
            <a:off x="502526" y="1193711"/>
            <a:ext cx="7886700" cy="59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行为结果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4DC3C7D0-173C-45AC-9FE7-0CBC93643433}"/>
              </a:ext>
            </a:extLst>
          </p:cNvPr>
          <p:cNvGrpSpPr/>
          <p:nvPr/>
        </p:nvGrpSpPr>
        <p:grpSpPr>
          <a:xfrm>
            <a:off x="4692764" y="2005566"/>
            <a:ext cx="3055449" cy="3348902"/>
            <a:chOff x="702735" y="2187898"/>
            <a:chExt cx="3055449" cy="3348902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E6E900AA-15F5-4F31-B633-C6ED11F843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56" y="2852928"/>
              <a:ext cx="0" cy="2295144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EF4036A1-AA72-4CA7-AE13-E27E2A46F3AB}"/>
                </a:ext>
              </a:extLst>
            </p:cNvPr>
            <p:cNvCxnSpPr>
              <a:cxnSpLocks/>
            </p:cNvCxnSpPr>
            <p:nvPr/>
          </p:nvCxnSpPr>
          <p:spPr>
            <a:xfrm>
              <a:off x="1133856" y="5148072"/>
              <a:ext cx="262432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DC9D4EC-FBC5-48F6-9857-30E3393AEE57}"/>
                </a:ext>
              </a:extLst>
            </p:cNvPr>
            <p:cNvSpPr txBox="1"/>
            <p:nvPr/>
          </p:nvSpPr>
          <p:spPr>
            <a:xfrm>
              <a:off x="1406819" y="5198246"/>
              <a:ext cx="20152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机械                  理解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2E7A6C19-435E-480A-AF90-38A9236AFA8C}"/>
                </a:ext>
              </a:extLst>
            </p:cNvPr>
            <p:cNvSpPr txBox="1"/>
            <p:nvPr/>
          </p:nvSpPr>
          <p:spPr>
            <a:xfrm>
              <a:off x="702735" y="2852927"/>
              <a:ext cx="431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测试正确率</a:t>
              </a:r>
              <a:endPara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:a16="http://schemas.microsoft.com/office/drawing/2014/main" id="{907CB0A9-D81F-40D9-920A-89344D55B9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0107" y="3906793"/>
              <a:ext cx="1472851" cy="539145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>
              <a:extLst>
                <a:ext uri="{FF2B5EF4-FFF2-40B4-BE49-F238E27FC236}">
                  <a16:creationId xmlns:a16="http://schemas.microsoft.com/office/drawing/2014/main" id="{5B9A62C8-F774-4385-9736-C287EDE99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60962" y="2991141"/>
              <a:ext cx="1481996" cy="1128346"/>
            </a:xfrm>
            <a:prstGeom prst="line">
              <a:avLst/>
            </a:prstGeom>
            <a:ln w="15875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03241E4C-A0F7-4232-B993-C84E85C56649}"/>
                </a:ext>
              </a:extLst>
            </p:cNvPr>
            <p:cNvGrpSpPr/>
            <p:nvPr/>
          </p:nvGrpSpPr>
          <p:grpSpPr>
            <a:xfrm>
              <a:off x="1316186" y="2187898"/>
              <a:ext cx="2187885" cy="584775"/>
              <a:chOff x="1566292" y="2172747"/>
              <a:chExt cx="2187885" cy="584775"/>
            </a:xfrm>
          </p:grpSpPr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0663E0FB-EA0F-4873-99C8-C44D556F1A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6292" y="2316247"/>
                <a:ext cx="493014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>
                <a:extLst>
                  <a:ext uri="{FF2B5EF4-FFF2-40B4-BE49-F238E27FC236}">
                    <a16:creationId xmlns:a16="http://schemas.microsoft.com/office/drawing/2014/main" id="{78123C6E-8211-4229-AED1-391A4BE76D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6292" y="2570726"/>
                <a:ext cx="493014" cy="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dash"/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ADA5783-1FFF-41B9-9F98-D69DC56F04C7}"/>
                  </a:ext>
                </a:extLst>
              </p:cNvPr>
              <p:cNvSpPr txBox="1"/>
              <p:nvPr/>
            </p:nvSpPr>
            <p:spPr>
              <a:xfrm>
                <a:off x="2133220" y="2172747"/>
                <a:ext cx="16209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60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可理解的材料</a:t>
                </a:r>
                <a:endPara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zh-CN" altLang="en-US" sz="160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不可理解的材料</a:t>
                </a:r>
              </a:p>
            </p:txBody>
          </p:sp>
        </p:grpSp>
      </p:grpSp>
      <p:sp>
        <p:nvSpPr>
          <p:cNvPr id="99" name="标题 1">
            <a:extLst>
              <a:ext uri="{FF2B5EF4-FFF2-40B4-BE49-F238E27FC236}">
                <a16:creationId xmlns:a16="http://schemas.microsoft.com/office/drawing/2014/main" id="{78EF03DB-7891-485F-AECB-BF88DC1E85B1}"/>
              </a:ext>
            </a:extLst>
          </p:cNvPr>
          <p:cNvSpPr txBox="1"/>
          <p:nvPr/>
        </p:nvSpPr>
        <p:spPr>
          <a:xfrm>
            <a:off x="480382" y="312886"/>
            <a:ext cx="2129468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预期结果</a:t>
            </a:r>
          </a:p>
        </p:txBody>
      </p:sp>
      <p:pic>
        <p:nvPicPr>
          <p:cNvPr id="101" name="图片 100">
            <a:extLst>
              <a:ext uri="{FF2B5EF4-FFF2-40B4-BE49-F238E27FC236}">
                <a16:creationId xmlns:a16="http://schemas.microsoft.com/office/drawing/2014/main" id="{9FA46E57-F4FB-4689-91E5-68B1C55B6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7" y="2740588"/>
            <a:ext cx="3459089" cy="19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3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1"/>
          <p:cNvSpPr txBox="1"/>
          <p:nvPr/>
        </p:nvSpPr>
        <p:spPr>
          <a:xfrm>
            <a:off x="502526" y="1193711"/>
            <a:ext cx="7886700" cy="59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脑成像结果</a:t>
            </a:r>
            <a:endParaRPr lang="en-US" altLang="zh-CN" sz="2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7B2F909D-37C7-4407-9E48-965FBF2B3A4A}"/>
              </a:ext>
            </a:extLst>
          </p:cNvPr>
          <p:cNvGrpSpPr/>
          <p:nvPr/>
        </p:nvGrpSpPr>
        <p:grpSpPr>
          <a:xfrm>
            <a:off x="624768" y="3110446"/>
            <a:ext cx="3872382" cy="2859142"/>
            <a:chOff x="728386" y="2367551"/>
            <a:chExt cx="3872382" cy="2859142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29C4D0A-D9BD-4D43-8E16-B41D98DFA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8386" y="2367551"/>
              <a:ext cx="3872382" cy="2859142"/>
            </a:xfrm>
            <a:prstGeom prst="rect">
              <a:avLst/>
            </a:prstGeom>
          </p:spPr>
        </p:pic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0E252278-669D-4044-A4C8-E778ABDDBD16}"/>
                </a:ext>
              </a:extLst>
            </p:cNvPr>
            <p:cNvSpPr/>
            <p:nvPr/>
          </p:nvSpPr>
          <p:spPr>
            <a:xfrm>
              <a:off x="2594332" y="3547350"/>
              <a:ext cx="740664" cy="74980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2D07E436-6733-4AAA-BBD4-3ED9C8F2C235}"/>
                </a:ext>
              </a:extLst>
            </p:cNvPr>
            <p:cNvSpPr/>
            <p:nvPr/>
          </p:nvSpPr>
          <p:spPr>
            <a:xfrm>
              <a:off x="993132" y="3061393"/>
              <a:ext cx="630936" cy="59539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FAE508BA-A9CB-49F8-A528-11964919ED4D}"/>
                </a:ext>
              </a:extLst>
            </p:cNvPr>
            <p:cNvSpPr/>
            <p:nvPr/>
          </p:nvSpPr>
          <p:spPr>
            <a:xfrm>
              <a:off x="1380011" y="3843722"/>
              <a:ext cx="482231" cy="45848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008D9A90-DFA3-4227-A782-86B1AEAE7B3B}"/>
                </a:ext>
              </a:extLst>
            </p:cNvPr>
            <p:cNvSpPr/>
            <p:nvPr/>
          </p:nvSpPr>
          <p:spPr>
            <a:xfrm>
              <a:off x="2122500" y="4141444"/>
              <a:ext cx="339678" cy="16014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29CABFF2-B910-41E6-9E4E-A29338E5B6D7}"/>
                </a:ext>
              </a:extLst>
            </p:cNvPr>
            <p:cNvCxnSpPr>
              <a:cxnSpLocks/>
              <a:stCxn id="18" idx="5"/>
              <a:endCxn id="2" idx="2"/>
            </p:cNvCxnSpPr>
            <p:nvPr/>
          </p:nvCxnSpPr>
          <p:spPr>
            <a:xfrm>
              <a:off x="1531670" y="3569594"/>
              <a:ext cx="1062662" cy="35266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ADCE9A0F-F883-4121-A261-12AB7F9CA9D3}"/>
                </a:ext>
              </a:extLst>
            </p:cNvPr>
            <p:cNvSpPr/>
            <p:nvPr/>
          </p:nvSpPr>
          <p:spPr>
            <a:xfrm>
              <a:off x="3217499" y="2611054"/>
              <a:ext cx="482231" cy="40242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CB1B7F50-07FC-42C6-973C-CF526FB315C5}"/>
                </a:ext>
              </a:extLst>
            </p:cNvPr>
            <p:cNvCxnSpPr>
              <a:cxnSpLocks/>
              <a:stCxn id="25" idx="4"/>
              <a:endCxn id="2" idx="7"/>
            </p:cNvCxnSpPr>
            <p:nvPr/>
          </p:nvCxnSpPr>
          <p:spPr>
            <a:xfrm flipH="1">
              <a:off x="3226528" y="3013475"/>
              <a:ext cx="232087" cy="64368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id="{87CE0638-804C-40AD-B73D-9266D64160D7}"/>
                </a:ext>
              </a:extLst>
            </p:cNvPr>
            <p:cNvCxnSpPr>
              <a:cxnSpLocks/>
              <a:stCxn id="25" idx="2"/>
              <a:endCxn id="18" idx="7"/>
            </p:cNvCxnSpPr>
            <p:nvPr/>
          </p:nvCxnSpPr>
          <p:spPr>
            <a:xfrm flipH="1">
              <a:off x="1531670" y="2812265"/>
              <a:ext cx="1685829" cy="33632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F074EFD5-5916-4997-94CF-B9765252BF59}"/>
                </a:ext>
              </a:extLst>
            </p:cNvPr>
            <p:cNvSpPr/>
            <p:nvPr/>
          </p:nvSpPr>
          <p:spPr>
            <a:xfrm>
              <a:off x="3615354" y="2979381"/>
              <a:ext cx="482231" cy="458487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64D320-8938-4D0E-A4FD-B3DC2292C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146" r="52033" b="61200"/>
          <a:stretch/>
        </p:blipFill>
        <p:spPr bwMode="auto">
          <a:xfrm>
            <a:off x="4560912" y="2059827"/>
            <a:ext cx="1993392" cy="14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68724D7C-4CC2-409A-AC7B-124DB9F34D02}"/>
              </a:ext>
            </a:extLst>
          </p:cNvPr>
          <p:cNvGrpSpPr/>
          <p:nvPr/>
        </p:nvGrpSpPr>
        <p:grpSpPr>
          <a:xfrm>
            <a:off x="4585343" y="4177358"/>
            <a:ext cx="1968961" cy="1540743"/>
            <a:chOff x="3587519" y="4887573"/>
            <a:chExt cx="1968961" cy="1540743"/>
          </a:xfrm>
        </p:grpSpPr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3F1BA8C9-1836-4935-80E7-F1FA1994BF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4" t="47378" r="550" b="12182"/>
            <a:stretch/>
          </p:blipFill>
          <p:spPr bwMode="auto">
            <a:xfrm>
              <a:off x="3587519" y="4887573"/>
              <a:ext cx="1968961" cy="1540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CE561868-8F26-4244-816D-29E23E32D538}"/>
                </a:ext>
              </a:extLst>
            </p:cNvPr>
            <p:cNvCxnSpPr>
              <a:cxnSpLocks/>
            </p:cNvCxnSpPr>
            <p:nvPr/>
          </p:nvCxnSpPr>
          <p:spPr>
            <a:xfrm>
              <a:off x="3995928" y="5750009"/>
              <a:ext cx="1168463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9D4D05B1-BB32-410E-9392-3320D8CAA5D1}"/>
              </a:ext>
            </a:extLst>
          </p:cNvPr>
          <p:cNvGrpSpPr/>
          <p:nvPr/>
        </p:nvGrpSpPr>
        <p:grpSpPr>
          <a:xfrm flipH="1">
            <a:off x="6428224" y="2224953"/>
            <a:ext cx="2609235" cy="1023242"/>
            <a:chOff x="3281258" y="1019529"/>
            <a:chExt cx="2575128" cy="1023242"/>
          </a:xfrm>
        </p:grpSpPr>
        <p:sp>
          <p:nvSpPr>
            <p:cNvPr id="39" name="箭头: 右 38">
              <a:extLst>
                <a:ext uri="{FF2B5EF4-FFF2-40B4-BE49-F238E27FC236}">
                  <a16:creationId xmlns:a16="http://schemas.microsoft.com/office/drawing/2014/main" id="{1A0B410E-5A20-4EB3-AF1C-92BD13851B87}"/>
                </a:ext>
              </a:extLst>
            </p:cNvPr>
            <p:cNvSpPr/>
            <p:nvPr/>
          </p:nvSpPr>
          <p:spPr>
            <a:xfrm>
              <a:off x="3414627" y="1019529"/>
              <a:ext cx="2441759" cy="1023242"/>
            </a:xfrm>
            <a:prstGeom prst="rightArrow">
              <a:avLst/>
            </a:prstGeom>
            <a:solidFill>
              <a:schemeClr val="bg1">
                <a:alpha val="22000"/>
              </a:schemeClr>
            </a:solidFill>
            <a:ln>
              <a:solidFill>
                <a:schemeClr val="tx1">
                  <a:alpha val="3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6A4869F-E926-4025-9E1B-A8528082EDF6}"/>
                </a:ext>
              </a:extLst>
            </p:cNvPr>
            <p:cNvSpPr txBox="1"/>
            <p:nvPr/>
          </p:nvSpPr>
          <p:spPr>
            <a:xfrm>
              <a:off x="3281258" y="1265977"/>
              <a:ext cx="24417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理解：学过、没学过的词</a:t>
              </a:r>
              <a:endPara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机械：学过的词</a:t>
              </a:r>
              <a:endPara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2449070-C562-4A8D-B276-B534ED730748}"/>
              </a:ext>
            </a:extLst>
          </p:cNvPr>
          <p:cNvGrpSpPr/>
          <p:nvPr/>
        </p:nvGrpSpPr>
        <p:grpSpPr>
          <a:xfrm flipH="1">
            <a:off x="6450802" y="4589963"/>
            <a:ext cx="1547220" cy="950525"/>
            <a:chOff x="3932144" y="1083101"/>
            <a:chExt cx="2033970" cy="950525"/>
          </a:xfrm>
        </p:grpSpPr>
        <p:sp>
          <p:nvSpPr>
            <p:cNvPr id="48" name="箭头: 右 47">
              <a:extLst>
                <a:ext uri="{FF2B5EF4-FFF2-40B4-BE49-F238E27FC236}">
                  <a16:creationId xmlns:a16="http://schemas.microsoft.com/office/drawing/2014/main" id="{0CC76BD7-E347-4FBE-853E-757D4222F86F}"/>
                </a:ext>
              </a:extLst>
            </p:cNvPr>
            <p:cNvSpPr/>
            <p:nvPr/>
          </p:nvSpPr>
          <p:spPr>
            <a:xfrm>
              <a:off x="3932144" y="1083101"/>
              <a:ext cx="2033970" cy="950525"/>
            </a:xfrm>
            <a:prstGeom prst="rightArrow">
              <a:avLst/>
            </a:prstGeom>
            <a:solidFill>
              <a:srgbClr val="00B0F0">
                <a:alpha val="22000"/>
              </a:srgbClr>
            </a:solidFill>
            <a:ln>
              <a:solidFill>
                <a:srgbClr val="00B0F0">
                  <a:alpha val="31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A5814E1-86CC-4140-BF1B-2E6FEEA68F5D}"/>
                </a:ext>
              </a:extLst>
            </p:cNvPr>
            <p:cNvSpPr txBox="1"/>
            <p:nvPr/>
          </p:nvSpPr>
          <p:spPr>
            <a:xfrm>
              <a:off x="3932144" y="1384849"/>
              <a:ext cx="19078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机械：没学过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B4D3D77-4DF5-4AD7-828F-57F54C5A9D94}"/>
              </a:ext>
            </a:extLst>
          </p:cNvPr>
          <p:cNvGrpSpPr/>
          <p:nvPr/>
        </p:nvGrpSpPr>
        <p:grpSpPr>
          <a:xfrm>
            <a:off x="919366" y="2178473"/>
            <a:ext cx="2480000" cy="603064"/>
            <a:chOff x="2868383" y="5614635"/>
            <a:chExt cx="2480000" cy="603064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F3F555F4-CE21-49DD-B46C-B0ED41BA7549}"/>
                </a:ext>
              </a:extLst>
            </p:cNvPr>
            <p:cNvSpPr/>
            <p:nvPr/>
          </p:nvSpPr>
          <p:spPr>
            <a:xfrm>
              <a:off x="2868383" y="5614635"/>
              <a:ext cx="355881" cy="29238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90B047A-4D15-4E61-873E-072C8F05D33F}"/>
                </a:ext>
              </a:extLst>
            </p:cNvPr>
            <p:cNvSpPr txBox="1"/>
            <p:nvPr/>
          </p:nvSpPr>
          <p:spPr>
            <a:xfrm>
              <a:off x="3196832" y="5623780"/>
              <a:ext cx="21515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理解 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&gt; </a:t>
              </a:r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机械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/</a:t>
              </a:r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不可理解</a:t>
              </a:r>
              <a:endParaRPr lang="en-US" altLang="zh-CN" sz="16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机械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/</a:t>
              </a:r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不可理解 </a:t>
              </a:r>
              <a:r>
                <a:rPr lang="en-US" altLang="zh-CN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&gt; </a:t>
              </a:r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理解</a:t>
              </a: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2AA3EC83-AB5D-412E-8F7C-61DF05A3B0AE}"/>
                </a:ext>
              </a:extLst>
            </p:cNvPr>
            <p:cNvSpPr/>
            <p:nvPr/>
          </p:nvSpPr>
          <p:spPr>
            <a:xfrm>
              <a:off x="2881220" y="5925311"/>
              <a:ext cx="343044" cy="292388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>
            <a:extLst>
              <a:ext uri="{FF2B5EF4-FFF2-40B4-BE49-F238E27FC236}">
                <a16:creationId xmlns:a16="http://schemas.microsoft.com/office/drawing/2014/main" id="{14385539-AA03-4BAB-AC2D-FB2626D0D683}"/>
              </a:ext>
            </a:extLst>
          </p:cNvPr>
          <p:cNvSpPr txBox="1"/>
          <p:nvPr/>
        </p:nvSpPr>
        <p:spPr>
          <a:xfrm>
            <a:off x="5179989" y="5663237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正确率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F7C0D3D-0551-42A8-9957-588327CD3ACD}"/>
              </a:ext>
            </a:extLst>
          </p:cNvPr>
          <p:cNvSpPr txBox="1"/>
          <p:nvPr/>
        </p:nvSpPr>
        <p:spPr>
          <a:xfrm>
            <a:off x="5233310" y="34290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正确率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E7A3562A-C5F2-45CB-B0B4-D500F0D73FBD}"/>
              </a:ext>
            </a:extLst>
          </p:cNvPr>
          <p:cNvSpPr txBox="1"/>
          <p:nvPr/>
        </p:nvSpPr>
        <p:spPr>
          <a:xfrm>
            <a:off x="4358707" y="4350123"/>
            <a:ext cx="346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脑指标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A217032E-A221-43F9-B034-9F64A0674206}"/>
              </a:ext>
            </a:extLst>
          </p:cNvPr>
          <p:cNvSpPr txBox="1"/>
          <p:nvPr/>
        </p:nvSpPr>
        <p:spPr>
          <a:xfrm>
            <a:off x="4337778" y="2197637"/>
            <a:ext cx="3464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脑指标</a:t>
            </a: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3FA42367-C981-4EB9-8ED4-180C1AA9E61D}"/>
              </a:ext>
            </a:extLst>
          </p:cNvPr>
          <p:cNvSpPr/>
          <p:nvPr/>
        </p:nvSpPr>
        <p:spPr>
          <a:xfrm>
            <a:off x="2202127" y="4687394"/>
            <a:ext cx="156464" cy="16310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48B83CD8-12D9-41CB-B2A1-02F6C66E9250}"/>
              </a:ext>
            </a:extLst>
          </p:cNvPr>
          <p:cNvCxnSpPr>
            <a:cxnSpLocks/>
            <a:stCxn id="18" idx="5"/>
            <a:endCxn id="70" idx="2"/>
          </p:cNvCxnSpPr>
          <p:nvPr/>
        </p:nvCxnSpPr>
        <p:spPr>
          <a:xfrm>
            <a:off x="1428052" y="4312489"/>
            <a:ext cx="774075" cy="45645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接箭头连接符 74">
            <a:extLst>
              <a:ext uri="{FF2B5EF4-FFF2-40B4-BE49-F238E27FC236}">
                <a16:creationId xmlns:a16="http://schemas.microsoft.com/office/drawing/2014/main" id="{2151A59C-CCC3-4D5C-8B6F-DC35EA9F8B01}"/>
              </a:ext>
            </a:extLst>
          </p:cNvPr>
          <p:cNvCxnSpPr>
            <a:cxnSpLocks/>
            <a:stCxn id="2" idx="3"/>
            <a:endCxn id="70" idx="5"/>
          </p:cNvCxnSpPr>
          <p:nvPr/>
        </p:nvCxnSpPr>
        <p:spPr>
          <a:xfrm flipH="1" flipV="1">
            <a:off x="2335677" y="4826612"/>
            <a:ext cx="263505" cy="1036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文本框 98">
            <a:extLst>
              <a:ext uri="{FF2B5EF4-FFF2-40B4-BE49-F238E27FC236}">
                <a16:creationId xmlns:a16="http://schemas.microsoft.com/office/drawing/2014/main" id="{985FE515-A2DB-4DCF-B191-F26764804F4A}"/>
              </a:ext>
            </a:extLst>
          </p:cNvPr>
          <p:cNvSpPr txBox="1"/>
          <p:nvPr/>
        </p:nvSpPr>
        <p:spPr>
          <a:xfrm>
            <a:off x="552003" y="6283189"/>
            <a:ext cx="8406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等线" panose="02010600030101010101" pitchFamily="2" charset="-122"/>
                <a:ea typeface="等线" panose="02010600030101010101" pitchFamily="2" charset="-122"/>
              </a:rPr>
              <a:t>通过条件对比分离出四类脑指标：汲取意义、获得意义、死记硬背、愉快程度。</a:t>
            </a:r>
          </a:p>
        </p:txBody>
      </p:sp>
      <p:sp>
        <p:nvSpPr>
          <p:cNvPr id="100" name="标题 1">
            <a:extLst>
              <a:ext uri="{FF2B5EF4-FFF2-40B4-BE49-F238E27FC236}">
                <a16:creationId xmlns:a16="http://schemas.microsoft.com/office/drawing/2014/main" id="{0890DF28-9756-4E92-9E02-2106BFB122D9}"/>
              </a:ext>
            </a:extLst>
          </p:cNvPr>
          <p:cNvSpPr txBox="1"/>
          <p:nvPr/>
        </p:nvSpPr>
        <p:spPr>
          <a:xfrm>
            <a:off x="480382" y="312886"/>
            <a:ext cx="2129468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预期结果</a:t>
            </a:r>
          </a:p>
        </p:txBody>
      </p:sp>
    </p:spTree>
    <p:extLst>
      <p:ext uri="{BB962C8B-B14F-4D97-AF65-F5344CB8AC3E}">
        <p14:creationId xmlns:p14="http://schemas.microsoft.com/office/powerpoint/2010/main" val="87874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1"/>
          <p:cNvSpPr txBox="1"/>
          <p:nvPr/>
        </p:nvSpPr>
        <p:spPr>
          <a:xfrm>
            <a:off x="566107" y="1323976"/>
            <a:ext cx="7863032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20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学术意义：</a:t>
            </a:r>
            <a:r>
              <a:rPr lang="zh-CN" altLang="en-US" sz="200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本研究将为理解型学习和机械式学习的区别提供脑科学的证据，揭示人类理解型学习的脑机制。</a:t>
            </a:r>
            <a:endParaRPr lang="en-US" altLang="zh-CN" sz="200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实践意义：</a:t>
            </a:r>
            <a:r>
              <a:rPr lang="zh-CN" altLang="en-US" sz="200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本研究将为后续对理解型学习实施监测、干预提供基础。</a:t>
            </a:r>
            <a:endParaRPr lang="en-US" altLang="zh-CN" sz="200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DengXian" panose="02010600030101010101" pitchFamily="2" charset="-122"/>
                <a:ea typeface="DengXian" panose="02010600030101010101" pitchFamily="2" charset="-122"/>
              </a:rPr>
              <a:t>未来或可给学生配戴检测头盔，便于老师适时调整教学策略。</a:t>
            </a:r>
            <a:endParaRPr lang="en-US" altLang="zh-CN" sz="1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DengXian" panose="02010600030101010101" pitchFamily="2" charset="-122"/>
                <a:ea typeface="DengXian" panose="02010600030101010101" pitchFamily="2" charset="-122"/>
              </a:rPr>
              <a:t>采用无创技术刺激相应脑区，提高学生理解型学习的能力。</a:t>
            </a:r>
            <a:r>
              <a:rPr lang="zh-CN" altLang="en-US" sz="1600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zh-CN" sz="1600" b="1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跟中心整个研究计划的关系</a:t>
            </a:r>
            <a:r>
              <a:rPr lang="zh-CN" altLang="en-US" sz="200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：本研究将检验“人类知识高速公路”的核心理念，为</a:t>
            </a:r>
            <a:r>
              <a:rPr lang="zh-CN" altLang="en-US" sz="2000" u="sng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以高层知识生成器为目标</a:t>
            </a:r>
            <a:r>
              <a:rPr lang="zh-CN" altLang="en-US" sz="200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的</a:t>
            </a:r>
            <a:r>
              <a:rPr lang="zh-CN" altLang="en-US" sz="2000" b="1" u="sng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理解型</a:t>
            </a:r>
            <a:r>
              <a:rPr lang="zh-CN" altLang="en-US" sz="2000" u="sng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教和学系统</a:t>
            </a:r>
            <a:r>
              <a:rPr lang="zh-CN" altLang="en-US" sz="2000" dirty="0">
                <a:solidFill>
                  <a:schemeClr val="tx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夯实基础。</a:t>
            </a:r>
            <a:endParaRPr lang="en-US" altLang="zh-CN" sz="2000" dirty="0">
              <a:solidFill>
                <a:schemeClr val="tx1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BAA0016-CB4B-469E-843A-03BB3532DFDC}"/>
              </a:ext>
            </a:extLst>
          </p:cNvPr>
          <p:cNvSpPr txBox="1"/>
          <p:nvPr/>
        </p:nvSpPr>
        <p:spPr>
          <a:xfrm>
            <a:off x="480382" y="312886"/>
            <a:ext cx="2129468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研究意义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9D797DE5-B5A2-4FC0-B50E-9AE4F11B04A4}"/>
              </a:ext>
            </a:extLst>
          </p:cNvPr>
          <p:cNvSpPr/>
          <p:nvPr/>
        </p:nvSpPr>
        <p:spPr>
          <a:xfrm>
            <a:off x="1398736" y="5873625"/>
            <a:ext cx="1514474" cy="6381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最终是为了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150D3F8-B464-40A3-A1F4-0F6E3E192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65896" r="12247" b="25733"/>
          <a:stretch/>
        </p:blipFill>
        <p:spPr>
          <a:xfrm>
            <a:off x="2960835" y="6015061"/>
            <a:ext cx="5203042" cy="37142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03982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316022" y="222466"/>
            <a:ext cx="3428664" cy="749978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致谢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481B003-9C96-4469-96D1-8B8DCD546383}"/>
              </a:ext>
            </a:extLst>
          </p:cNvPr>
          <p:cNvGrpSpPr/>
          <p:nvPr/>
        </p:nvGrpSpPr>
        <p:grpSpPr>
          <a:xfrm>
            <a:off x="5110272" y="1147528"/>
            <a:ext cx="3877013" cy="5244589"/>
            <a:chOff x="4034587" y="0"/>
            <a:chExt cx="4053843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BDC91578-A22C-4026-A738-435985FAB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8617" y="0"/>
              <a:ext cx="1819813" cy="68580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AEE8F92-D357-4F67-AE06-984A3A394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8617" y="61686"/>
              <a:ext cx="1790476" cy="390476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63E81142-F31F-41DD-8173-A30F19D4E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6091"/>
            <a:stretch/>
          </p:blipFill>
          <p:spPr>
            <a:xfrm>
              <a:off x="4129826" y="80735"/>
              <a:ext cx="2076190" cy="444504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A248358-7849-44D7-AF77-0EAF0E9DD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4587" y="80733"/>
              <a:ext cx="2171429" cy="371429"/>
            </a:xfrm>
            <a:prstGeom prst="rect">
              <a:avLst/>
            </a:prstGeom>
          </p:spPr>
        </p:pic>
      </p:grpSp>
      <p:pic>
        <p:nvPicPr>
          <p:cNvPr id="30" name="图片 1">
            <a:extLst>
              <a:ext uri="{FF2B5EF4-FFF2-40B4-BE49-F238E27FC236}">
                <a16:creationId xmlns:a16="http://schemas.microsoft.com/office/drawing/2014/main" id="{551BBCDC-5C03-412F-AF60-0FA6589AF7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19" r="6025"/>
          <a:stretch/>
        </p:blipFill>
        <p:spPr bwMode="auto">
          <a:xfrm>
            <a:off x="156715" y="1147528"/>
            <a:ext cx="2587474" cy="7942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CE013815-8B85-4B48-AC97-EB2C465C68E5}"/>
              </a:ext>
            </a:extLst>
          </p:cNvPr>
          <p:cNvGrpSpPr/>
          <p:nvPr/>
        </p:nvGrpSpPr>
        <p:grpSpPr>
          <a:xfrm>
            <a:off x="143928" y="2007833"/>
            <a:ext cx="2434885" cy="667515"/>
            <a:chOff x="6218684" y="131156"/>
            <a:chExt cx="2763392" cy="794217"/>
          </a:xfrm>
        </p:grpSpPr>
        <p:pic>
          <p:nvPicPr>
            <p:cNvPr id="32" name="Picture 2" descr="Image result for å¤©æ´¥å¸èå¤§å­¦">
              <a:extLst>
                <a:ext uri="{FF2B5EF4-FFF2-40B4-BE49-F238E27FC236}">
                  <a16:creationId xmlns:a16="http://schemas.microsoft.com/office/drawing/2014/main" id="{5C307B0E-4031-4F7A-9BBC-9803D095F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955" y="220707"/>
              <a:ext cx="1929121" cy="569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54A936B4-F8B2-4EBB-92FC-A5ABFBB6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18684" y="131156"/>
              <a:ext cx="810294" cy="794217"/>
            </a:xfrm>
            <a:prstGeom prst="rect">
              <a:avLst/>
            </a:prstGeom>
          </p:spPr>
        </p:pic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699FC6CC-D4E1-4250-B7FA-71DA7056E5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8548" y="1436415"/>
            <a:ext cx="1903452" cy="33363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6F32B9B-D348-4791-8FC6-962FFC9E02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7404" y="2130451"/>
            <a:ext cx="2143633" cy="39822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E6B1B7A-5C65-4FBB-9EB8-FB3159FAEE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58398" y="4860052"/>
            <a:ext cx="1074248" cy="145861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5EC9304-AE77-4631-A2C8-80A520911B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306" y="3090692"/>
            <a:ext cx="1246935" cy="133653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882249D-1360-4DA5-8EB6-25A0F1CC4F2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326" t="26489" r="13449"/>
          <a:stretch/>
        </p:blipFill>
        <p:spPr>
          <a:xfrm>
            <a:off x="568187" y="4910384"/>
            <a:ext cx="1035427" cy="138173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B8406E48-0056-4A72-8F02-5AD1FCE57B0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7199" y="5009434"/>
            <a:ext cx="1267356" cy="1303113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E2FD9691-A735-449B-BBF6-D13F7AD18F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17733" y="4782177"/>
            <a:ext cx="1057063" cy="158356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43040AB-8196-4963-9986-EA13BDC6A8B9}"/>
              </a:ext>
            </a:extLst>
          </p:cNvPr>
          <p:cNvSpPr txBox="1"/>
          <p:nvPr/>
        </p:nvSpPr>
        <p:spPr>
          <a:xfrm>
            <a:off x="724714" y="6392118"/>
            <a:ext cx="661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陈路遥         冯丽萍            郑丽芬              李克强          朱志勇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43B49E-4252-4DA5-AF98-CB454C01097D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54" b="97608" l="9665" r="90892">
                        <a14:foregroundMark x1="22770" y1="61806" x2="14777" y2="72917"/>
                        <a14:foregroundMark x1="12268" y1="76775" x2="12918" y2="95062"/>
                        <a14:foregroundMark x1="15520" y1="95216" x2="32621" y2="96373"/>
                        <a14:foregroundMark x1="9665" y1="97608" x2="59572" y2="97685"/>
                        <a14:foregroundMark x1="59572" y1="97685" x2="60223" y2="97608"/>
                        <a14:foregroundMark x1="66729" y1="63194" x2="78439" y2="84336"/>
                        <a14:foregroundMark x1="80112" y1="78164" x2="71654" y2="68210"/>
                        <a14:foregroundMark x1="74257" y1="65895" x2="74257" y2="65895"/>
                        <a14:foregroundMark x1="74442" y1="64198" x2="77045" y2="68210"/>
                        <a14:foregroundMark x1="87361" y1="83796" x2="88941" y2="91358"/>
                        <a14:foregroundMark x1="82435" y1="76620" x2="89870" y2="88812"/>
                        <a14:foregroundMark x1="72584" y1="65509" x2="85967" y2="85957"/>
                        <a14:foregroundMark x1="79647" y1="71142" x2="90892" y2="94444"/>
                        <a14:foregroundMark x1="79182" y1="67438" x2="88476" y2="83565"/>
                        <a14:foregroundMark x1="67193" y1="62037" x2="72398" y2="75463"/>
                        <a14:foregroundMark x1="39591" y1="42207" x2="43866" y2="58951"/>
                        <a14:foregroundMark x1="38941" y1="43750" x2="43123" y2="56404"/>
                        <a14:foregroundMark x1="55762" y1="35262" x2="55762" y2="43210"/>
                        <a14:backgroundMark x1="60874" y1="32716" x2="62082" y2="34799"/>
                        <a14:backgroundMark x1="32156" y1="54475" x2="32156" y2="544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02" t="21304" r="6386"/>
          <a:stretch/>
        </p:blipFill>
        <p:spPr>
          <a:xfrm>
            <a:off x="3604365" y="3073180"/>
            <a:ext cx="1259491" cy="132186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697026-798C-4053-8BD8-7BCA59196D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83769" y="4924786"/>
            <a:ext cx="1259491" cy="139395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214D17BC-1F78-4969-84D1-F0E6C79CF861}"/>
              </a:ext>
            </a:extLst>
          </p:cNvPr>
          <p:cNvSpPr txBox="1"/>
          <p:nvPr/>
        </p:nvSpPr>
        <p:spPr>
          <a:xfrm>
            <a:off x="1030919" y="4441055"/>
            <a:ext cx="3750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吴金闪            梁金凇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         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左淑悦 </a:t>
            </a:r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BC254CE-2BC7-4CBD-BDC8-40E3F1ED9888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t="14041" r="8672" b="30273"/>
          <a:stretch/>
        </p:blipFill>
        <p:spPr>
          <a:xfrm>
            <a:off x="5865135" y="136367"/>
            <a:ext cx="2445029" cy="10737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216543-8D9A-47F8-A760-B7BAE25312E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365908" y="3080505"/>
            <a:ext cx="11334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/>
          <p:nvPr/>
        </p:nvSpPr>
        <p:spPr bwMode="auto">
          <a:xfrm>
            <a:off x="542924" y="1109471"/>
            <a:ext cx="7659244" cy="92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理解型学习效果更好 </a:t>
            </a:r>
            <a:r>
              <a:rPr lang="en-US" altLang="zh-CN" sz="18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(e.g., </a:t>
            </a:r>
            <a:r>
              <a:rPr lang="en-US" altLang="zh-CN" sz="1800" dirty="0" err="1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Basconas</a:t>
            </a:r>
            <a:r>
              <a:rPr lang="en-US" altLang="zh-CN" sz="18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&amp; Novak, 1985;</a:t>
            </a:r>
            <a:r>
              <a:rPr lang="zh-CN" altLang="en-US" sz="18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</a:t>
            </a:r>
            <a:r>
              <a:rPr lang="zh-CN" altLang="en-US" sz="18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参见综述</a:t>
            </a:r>
            <a:r>
              <a:rPr lang="en-US" altLang="zh-CN" sz="18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Novak 2002)</a:t>
            </a:r>
            <a:endParaRPr lang="en-US" altLang="zh-CN" sz="1600" dirty="0">
              <a:solidFill>
                <a:srgbClr val="C00000"/>
              </a:solidFill>
              <a:latin typeface="DengXian" panose="02010600030101010101" pitchFamily="2" charset="-122"/>
              <a:ea typeface="SimHei" panose="02010609060101010101" pitchFamily="49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5ED9009-4AE4-4FB3-9B50-A89AB6EED419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前言</a:t>
            </a: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B293BA7-418E-4DDF-B2AC-062CF08F1025}"/>
              </a:ext>
            </a:extLst>
          </p:cNvPr>
          <p:cNvGrpSpPr/>
          <p:nvPr/>
        </p:nvGrpSpPr>
        <p:grpSpPr>
          <a:xfrm>
            <a:off x="1293698" y="2233003"/>
            <a:ext cx="6432122" cy="3511708"/>
            <a:chOff x="1280160" y="2037494"/>
            <a:chExt cx="6432122" cy="3511708"/>
          </a:xfrm>
        </p:grpSpPr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DC038EA6-CE52-49A5-9006-29CC676AE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0160" y="2037494"/>
              <a:ext cx="6432122" cy="3511708"/>
            </a:xfrm>
            <a:prstGeom prst="rect">
              <a:avLst/>
            </a:prstGeom>
          </p:spPr>
        </p:pic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6B286888-C61A-4879-89DB-BF1C73F51282}"/>
                </a:ext>
              </a:extLst>
            </p:cNvPr>
            <p:cNvGrpSpPr/>
            <p:nvPr/>
          </p:nvGrpSpPr>
          <p:grpSpPr>
            <a:xfrm>
              <a:off x="3957061" y="3126150"/>
              <a:ext cx="1513333" cy="958770"/>
              <a:chOff x="3957061" y="3126150"/>
              <a:chExt cx="1513333" cy="958770"/>
            </a:xfrm>
          </p:grpSpPr>
          <p:sp>
            <p:nvSpPr>
              <p:cNvPr id="45" name="箭头: 下 44">
                <a:extLst>
                  <a:ext uri="{FF2B5EF4-FFF2-40B4-BE49-F238E27FC236}">
                    <a16:creationId xmlns:a16="http://schemas.microsoft.com/office/drawing/2014/main" id="{391FEC19-F07B-4110-B898-86035CEDFC16}"/>
                  </a:ext>
                </a:extLst>
              </p:cNvPr>
              <p:cNvSpPr/>
              <p:nvPr/>
            </p:nvSpPr>
            <p:spPr>
              <a:xfrm rot="20393730">
                <a:off x="3957061" y="3126150"/>
                <a:ext cx="342900" cy="583143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箭头: 下 46">
                <a:extLst>
                  <a:ext uri="{FF2B5EF4-FFF2-40B4-BE49-F238E27FC236}">
                    <a16:creationId xmlns:a16="http://schemas.microsoft.com/office/drawing/2014/main" id="{CFCD57CC-8130-43CE-A0FD-30ABEB8ED2F8}"/>
                  </a:ext>
                </a:extLst>
              </p:cNvPr>
              <p:cNvSpPr/>
              <p:nvPr/>
            </p:nvSpPr>
            <p:spPr>
              <a:xfrm rot="20393730">
                <a:off x="5127494" y="3501777"/>
                <a:ext cx="342900" cy="583143"/>
              </a:xfrm>
              <a:prstGeom prst="downArrow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1" name="文本框 50">
            <a:extLst>
              <a:ext uri="{FF2B5EF4-FFF2-40B4-BE49-F238E27FC236}">
                <a16:creationId xmlns:a16="http://schemas.microsoft.com/office/drawing/2014/main" id="{51CD4BA1-34BF-415D-BA7D-A1F469C35D16}"/>
              </a:ext>
            </a:extLst>
          </p:cNvPr>
          <p:cNvSpPr txBox="1"/>
          <p:nvPr/>
        </p:nvSpPr>
        <p:spPr>
          <a:xfrm>
            <a:off x="1427022" y="6076093"/>
            <a:ext cx="6636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Basconas</a:t>
            </a:r>
            <a:r>
              <a:rPr lang="en-US" altLang="zh-CN" dirty="0"/>
              <a:t> &amp; Novak, 1985, </a:t>
            </a:r>
            <a:r>
              <a:rPr lang="en-US" altLang="zh-CN" i="1" dirty="0"/>
              <a:t>International Journal of Science Education</a:t>
            </a:r>
            <a:r>
              <a:rPr lang="en-US" altLang="zh-CN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62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/>
          <p:cNvSpPr txBox="1"/>
          <p:nvPr/>
        </p:nvSpPr>
        <p:spPr bwMode="auto">
          <a:xfrm>
            <a:off x="542924" y="1109471"/>
            <a:ext cx="7695820" cy="92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现有脑科学考察的大多的是机械式学习 </a:t>
            </a:r>
            <a:r>
              <a:rPr lang="en-US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(e.g., </a:t>
            </a:r>
            <a:r>
              <a:rPr lang="en-GB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Chen, et al., 2018, 2021; Kang et al., 2017; Kwok et al., 2011; </a:t>
            </a:r>
            <a:r>
              <a:rPr lang="en-GB" altLang="zh-CN" sz="1600" dirty="0" err="1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Xue</a:t>
            </a:r>
            <a:r>
              <a:rPr lang="en-GB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et al., 2010</a:t>
            </a:r>
            <a:r>
              <a:rPr lang="en-US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;</a:t>
            </a:r>
            <a:r>
              <a:rPr lang="zh-CN" altLang="en-US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</a:t>
            </a:r>
            <a:r>
              <a:rPr lang="en-GB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Yang et al., 2015; Wu et al., in preparation)</a:t>
            </a:r>
            <a:endParaRPr lang="en-US" altLang="zh-CN" sz="1800" dirty="0">
              <a:solidFill>
                <a:srgbClr val="C00000"/>
              </a:solidFill>
              <a:latin typeface="DengXian" panose="02010600030101010101" pitchFamily="2" charset="-122"/>
              <a:ea typeface="SimHei" panose="02010609060101010101" pitchFamily="49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8585CD-850D-4294-9604-1519D526CBB8}"/>
              </a:ext>
            </a:extLst>
          </p:cNvPr>
          <p:cNvSpPr txBox="1"/>
          <p:nvPr/>
        </p:nvSpPr>
        <p:spPr>
          <a:xfrm>
            <a:off x="1140337" y="6175782"/>
            <a:ext cx="2374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</a:t>
            </a:r>
            <a:r>
              <a:rPr lang="en-US" altLang="zh-CN" dirty="0" err="1"/>
              <a:t>Kwo</a:t>
            </a:r>
            <a:r>
              <a:rPr lang="en-US" altLang="zh-CN" dirty="0"/>
              <a:t> et al.</a:t>
            </a:r>
            <a:r>
              <a:rPr lang="zh-CN" altLang="en-US" dirty="0"/>
              <a:t> </a:t>
            </a:r>
            <a:r>
              <a:rPr lang="en-US" altLang="zh-CN" dirty="0"/>
              <a:t>2011, </a:t>
            </a:r>
            <a:r>
              <a:rPr lang="en-US" altLang="zh-CN" i="1" dirty="0"/>
              <a:t>PNAS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5ED9009-4AE4-4FB3-9B50-A89AB6EED419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前言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4DB293D-F5D9-4F2A-A0E0-1C83F96FD3A1}"/>
              </a:ext>
            </a:extLst>
          </p:cNvPr>
          <p:cNvSpPr txBox="1"/>
          <p:nvPr/>
        </p:nvSpPr>
        <p:spPr>
          <a:xfrm>
            <a:off x="792188" y="2539278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灰质体积增大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16E8EA0-9B52-49EA-9FF6-9A6F3075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188" y="4244603"/>
            <a:ext cx="1819048" cy="17809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C93F49B-91E5-470B-9B4F-7C01AC861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627" y="3014501"/>
            <a:ext cx="3114286" cy="1171429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CDCFC1C8-6DA1-4479-B337-01DE9387BA4F}"/>
              </a:ext>
            </a:extLst>
          </p:cNvPr>
          <p:cNvSpPr txBox="1"/>
          <p:nvPr/>
        </p:nvSpPr>
        <p:spPr>
          <a:xfrm>
            <a:off x="4806209" y="2670181"/>
            <a:ext cx="1755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脑连接增多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24F6CBC-A08D-44B4-870A-6C868734BC34}"/>
              </a:ext>
            </a:extLst>
          </p:cNvPr>
          <p:cNvGrpSpPr/>
          <p:nvPr/>
        </p:nvGrpSpPr>
        <p:grpSpPr>
          <a:xfrm>
            <a:off x="5335405" y="3429000"/>
            <a:ext cx="2705952" cy="338554"/>
            <a:chOff x="4923242" y="3325367"/>
            <a:chExt cx="2705952" cy="33855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1990C936-E8C4-4B00-853C-AE606DF3F831}"/>
                </a:ext>
              </a:extLst>
            </p:cNvPr>
            <p:cNvSpPr txBox="1"/>
            <p:nvPr/>
          </p:nvSpPr>
          <p:spPr>
            <a:xfrm>
              <a:off x="4923242" y="3325367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学得好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BD6CB20-41D5-4B8E-838C-16332FBB1DD2}"/>
                </a:ext>
              </a:extLst>
            </p:cNvPr>
            <p:cNvSpPr txBox="1"/>
            <p:nvPr/>
          </p:nvSpPr>
          <p:spPr>
            <a:xfrm>
              <a:off x="6828975" y="3325367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等线" panose="02010600030101010101" pitchFamily="2" charset="-122"/>
                  <a:ea typeface="等线" panose="02010600030101010101" pitchFamily="2" charset="-122"/>
                </a:rPr>
                <a:t>学得差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05759F2-F256-433E-A017-741959A9875D}"/>
              </a:ext>
            </a:extLst>
          </p:cNvPr>
          <p:cNvGrpSpPr/>
          <p:nvPr/>
        </p:nvGrpSpPr>
        <p:grpSpPr>
          <a:xfrm>
            <a:off x="4806209" y="3767554"/>
            <a:ext cx="3867150" cy="1885950"/>
            <a:chOff x="4704969" y="3655079"/>
            <a:chExt cx="3867150" cy="1885950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0CF21548-AFEA-4DD5-846D-8A4B68599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04969" y="3655079"/>
              <a:ext cx="3867150" cy="1885950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96CB046F-82A5-42AB-95D0-B9DFABA1EA54}"/>
                </a:ext>
              </a:extLst>
            </p:cNvPr>
            <p:cNvSpPr txBox="1"/>
            <p:nvPr/>
          </p:nvSpPr>
          <p:spPr>
            <a:xfrm>
              <a:off x="6403004" y="5116791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00" dirty="0">
                  <a:latin typeface="等线" panose="02010600030101010101" pitchFamily="2" charset="-122"/>
                  <a:ea typeface="等线" panose="02010600030101010101" pitchFamily="2" charset="-122"/>
                </a:rPr>
                <a:t>前测时的连接</a:t>
              </a:r>
              <a:endPara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zh-CN" altLang="en-US" sz="1000" dirty="0">
                  <a:latin typeface="等线" panose="02010600030101010101" pitchFamily="2" charset="-122"/>
                  <a:ea typeface="等线" panose="02010600030101010101" pitchFamily="2" charset="-122"/>
                </a:rPr>
                <a:t>后测时的连接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88371E3E-8144-429B-9315-DB07594391D7}"/>
              </a:ext>
            </a:extLst>
          </p:cNvPr>
          <p:cNvSpPr txBox="1"/>
          <p:nvPr/>
        </p:nvSpPr>
        <p:spPr>
          <a:xfrm>
            <a:off x="5864004" y="6175782"/>
            <a:ext cx="2234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(Yang et al.</a:t>
            </a:r>
            <a:r>
              <a:rPr lang="zh-CN" altLang="en-US" dirty="0"/>
              <a:t> </a:t>
            </a:r>
            <a:r>
              <a:rPr lang="en-US" altLang="zh-CN" dirty="0"/>
              <a:t>2015, </a:t>
            </a:r>
            <a:r>
              <a:rPr lang="en-US" altLang="zh-CN" i="1" dirty="0"/>
              <a:t>JNL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66A84D9-5150-42D6-A873-CF9BFC993ABD}"/>
              </a:ext>
            </a:extLst>
          </p:cNvPr>
          <p:cNvSpPr/>
          <p:nvPr/>
        </p:nvSpPr>
        <p:spPr>
          <a:xfrm>
            <a:off x="652140" y="2468880"/>
            <a:ext cx="3529143" cy="4142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985C576C-0FD5-4FCA-8508-7CE6DFD77A1F}"/>
              </a:ext>
            </a:extLst>
          </p:cNvPr>
          <p:cNvSpPr/>
          <p:nvPr/>
        </p:nvSpPr>
        <p:spPr>
          <a:xfrm>
            <a:off x="4726539" y="2468880"/>
            <a:ext cx="3946819" cy="4142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9E4E94-0425-4611-BB19-8565D1B19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94" y="4594607"/>
            <a:ext cx="3626606" cy="12252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8D4AD53-42D8-4930-B896-4B2D1BF6E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128" y="2578823"/>
            <a:ext cx="4171556" cy="1560786"/>
          </a:xfrm>
          <a:prstGeom prst="rect">
            <a:avLst/>
          </a:prstGeom>
        </p:spPr>
      </p:pic>
      <p:sp>
        <p:nvSpPr>
          <p:cNvPr id="11" name="内容占位符 2"/>
          <p:cNvSpPr txBox="1"/>
          <p:nvPr/>
        </p:nvSpPr>
        <p:spPr bwMode="auto">
          <a:xfrm>
            <a:off x="542924" y="1109472"/>
            <a:ext cx="7732396" cy="10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少量研究可能涉及理解型学习 </a:t>
            </a:r>
            <a:r>
              <a:rPr lang="en-US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(</a:t>
            </a:r>
            <a:r>
              <a:rPr lang="en-US" altLang="zh-CN" sz="1600" dirty="0" err="1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Brewe</a:t>
            </a:r>
            <a:r>
              <a:rPr lang="en-US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et al., 2018; </a:t>
            </a:r>
            <a:r>
              <a:rPr lang="en-US" altLang="zh-CN" sz="1600" dirty="0" err="1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Delazer</a:t>
            </a:r>
            <a:r>
              <a:rPr lang="en-US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et al., 2005; Karlsson </a:t>
            </a:r>
            <a:r>
              <a:rPr lang="en-US" altLang="zh-CN" sz="1600" dirty="0" err="1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Wirebring</a:t>
            </a:r>
            <a:r>
              <a:rPr lang="en-US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et al., 2015; </a:t>
            </a:r>
            <a:r>
              <a:rPr lang="en-US" altLang="zh-CN" sz="1600" dirty="0" err="1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Ripolles</a:t>
            </a:r>
            <a:r>
              <a:rPr lang="en-US" altLang="zh-CN" sz="1600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et al., 2014)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8585CD-850D-4294-9604-1519D526CBB8}"/>
              </a:ext>
            </a:extLst>
          </p:cNvPr>
          <p:cNvSpPr txBox="1"/>
          <p:nvPr/>
        </p:nvSpPr>
        <p:spPr>
          <a:xfrm>
            <a:off x="5307320" y="5724906"/>
            <a:ext cx="3028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(</a:t>
            </a:r>
            <a:r>
              <a:rPr lang="en-US" altLang="zh-CN" sz="1400" dirty="0" err="1">
                <a:latin typeface="等线" panose="02010600030101010101" pitchFamily="2" charset="-122"/>
                <a:ea typeface="等线" panose="02010600030101010101" pitchFamily="2" charset="-122"/>
              </a:rPr>
              <a:t>Ripolles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 et al.</a:t>
            </a:r>
            <a:r>
              <a:rPr lang="zh-CN" altLang="en-US" sz="1400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en-US" altLang="zh-CN" sz="1400" dirty="0">
                <a:latin typeface="等线" panose="02010600030101010101" pitchFamily="2" charset="-122"/>
                <a:ea typeface="等线" panose="02010600030101010101" pitchFamily="2" charset="-122"/>
              </a:rPr>
              <a:t>2014, </a:t>
            </a:r>
            <a:r>
              <a:rPr lang="en-GB" altLang="zh-CN" sz="1400" b="0" i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Current Biology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)</a:t>
            </a:r>
            <a:endParaRPr lang="zh-CN" altLang="en-US" sz="14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35ED9009-4AE4-4FB3-9B50-A89AB6EED419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前言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BFA1EB-14D9-46FE-8DA5-00FE434B00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83" y="2737162"/>
            <a:ext cx="2542857" cy="112381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A388A1B-F6E5-4B90-A5FA-A3D520DEA88E}"/>
              </a:ext>
            </a:extLst>
          </p:cNvPr>
          <p:cNvSpPr txBox="1"/>
          <p:nvPr/>
        </p:nvSpPr>
        <p:spPr>
          <a:xfrm>
            <a:off x="577863" y="2269003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物理课结课后的脑活动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6572FE-D6D4-4B97-8B42-9FC99C7FF9FE}"/>
              </a:ext>
            </a:extLst>
          </p:cNvPr>
          <p:cNvSpPr/>
          <p:nvPr/>
        </p:nvSpPr>
        <p:spPr>
          <a:xfrm>
            <a:off x="542924" y="2269003"/>
            <a:ext cx="3626606" cy="4142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6DC2B17-663E-43A4-AC8F-EF3408AB50CC}"/>
              </a:ext>
            </a:extLst>
          </p:cNvPr>
          <p:cNvSpPr txBox="1"/>
          <p:nvPr/>
        </p:nvSpPr>
        <p:spPr>
          <a:xfrm>
            <a:off x="532216" y="3816015"/>
            <a:ext cx="2153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DengXian" panose="02010600030101010101" pitchFamily="2" charset="-122"/>
                <a:ea typeface="SimHei" panose="02010609060101010101" pitchFamily="49" charset="-122"/>
              </a:rPr>
              <a:t>(</a:t>
            </a:r>
            <a:r>
              <a:rPr lang="en-US" altLang="zh-CN" sz="1400" dirty="0" err="1">
                <a:latin typeface="DengXian" panose="02010600030101010101" pitchFamily="2" charset="-122"/>
                <a:ea typeface="SimHei" panose="02010609060101010101" pitchFamily="49" charset="-122"/>
              </a:rPr>
              <a:t>Brewe</a:t>
            </a:r>
            <a:r>
              <a:rPr lang="en-US" altLang="zh-CN" sz="1400" dirty="0">
                <a:latin typeface="DengXian" panose="02010600030101010101" pitchFamily="2" charset="-122"/>
                <a:ea typeface="SimHei" panose="02010609060101010101" pitchFamily="49" charset="-122"/>
              </a:rPr>
              <a:t> et al., 2018, </a:t>
            </a:r>
            <a:r>
              <a:rPr lang="en-US" altLang="zh-CN" sz="1400" i="1" dirty="0">
                <a:latin typeface="DengXian" panose="02010600030101010101" pitchFamily="2" charset="-122"/>
                <a:ea typeface="SimHei" panose="02010609060101010101" pitchFamily="49" charset="-122"/>
              </a:rPr>
              <a:t>ICT</a:t>
            </a:r>
            <a:r>
              <a:rPr lang="en-US" altLang="zh-CN" sz="1400" dirty="0">
                <a:latin typeface="DengXian" panose="02010600030101010101" pitchFamily="2" charset="-122"/>
                <a:ea typeface="SimHei" panose="02010609060101010101" pitchFamily="49" charset="-122"/>
              </a:rPr>
              <a:t>)</a:t>
            </a:r>
            <a:endParaRPr lang="zh-CN" altLang="en-US" sz="1400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1B32C779-4259-40A3-A07E-0C64AFC63500}"/>
              </a:ext>
            </a:extLst>
          </p:cNvPr>
          <p:cNvGrpSpPr/>
          <p:nvPr/>
        </p:nvGrpSpPr>
        <p:grpSpPr>
          <a:xfrm>
            <a:off x="2498676" y="3740381"/>
            <a:ext cx="1690606" cy="453191"/>
            <a:chOff x="1019927" y="5369064"/>
            <a:chExt cx="1690606" cy="453191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957B9077-1A23-4A2A-B925-8B2DED185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927" y="5369064"/>
              <a:ext cx="186850" cy="426019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07B2D9A-D0E1-48D8-97AB-D8F9A82419EF}"/>
                </a:ext>
              </a:extLst>
            </p:cNvPr>
            <p:cNvSpPr txBox="1"/>
            <p:nvPr/>
          </p:nvSpPr>
          <p:spPr>
            <a:xfrm>
              <a:off x="1179345" y="5406757"/>
              <a:ext cx="15311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050" dirty="0">
                  <a:latin typeface="等线" panose="02010600030101010101" pitchFamily="2" charset="-122"/>
                  <a:ea typeface="等线" panose="02010600030101010101" pitchFamily="2" charset="-122"/>
                </a:rPr>
                <a:t>前测时激活的脑区</a:t>
              </a:r>
              <a:endParaRPr lang="en-US" altLang="zh-CN" sz="105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  <a:p>
              <a:r>
                <a:rPr lang="zh-CN" altLang="en-US" sz="1050" dirty="0">
                  <a:latin typeface="等线" panose="02010600030101010101" pitchFamily="2" charset="-122"/>
                  <a:ea typeface="等线" panose="02010600030101010101" pitchFamily="2" charset="-122"/>
                </a:rPr>
                <a:t>后测时激活增强的脑区</a:t>
              </a: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11B7AB6A-E511-420B-99D7-AAF46ACD8C10}"/>
              </a:ext>
            </a:extLst>
          </p:cNvPr>
          <p:cNvSpPr txBox="1"/>
          <p:nvPr/>
        </p:nvSpPr>
        <p:spPr>
          <a:xfrm>
            <a:off x="4407166" y="2269003"/>
            <a:ext cx="4397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在情境中获取词汇意义，激活奖赏脑区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FFE7237-5A2C-478A-857E-8CE7432DEC9C}"/>
              </a:ext>
            </a:extLst>
          </p:cNvPr>
          <p:cNvSpPr/>
          <p:nvPr/>
        </p:nvSpPr>
        <p:spPr>
          <a:xfrm>
            <a:off x="4372227" y="2269003"/>
            <a:ext cx="4397358" cy="41422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483BB026-5524-46C2-A192-360B74550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0206" y="4405307"/>
            <a:ext cx="1695450" cy="1362075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B25CAE2F-AC65-4D49-9F74-203C7AB765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2297" y="4522403"/>
            <a:ext cx="1275485" cy="1224054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C1514243-15B6-438A-ACCC-64842BB401E4}"/>
              </a:ext>
            </a:extLst>
          </p:cNvPr>
          <p:cNvSpPr txBox="1"/>
          <p:nvPr/>
        </p:nvSpPr>
        <p:spPr>
          <a:xfrm>
            <a:off x="5135650" y="421474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激活背侧纹状体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2127114-FE00-4F11-B569-99447812A364}"/>
              </a:ext>
            </a:extLst>
          </p:cNvPr>
          <p:cNvSpPr txBox="1"/>
          <p:nvPr/>
        </p:nvSpPr>
        <p:spPr>
          <a:xfrm>
            <a:off x="6709958" y="4210940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该脑区连接皮层上脑区</a:t>
            </a: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F70F04DC-05BD-43AA-A58C-D968BC1A51B6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 flipV="1">
            <a:off x="6397534" y="4349440"/>
            <a:ext cx="312424" cy="3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F67CAF5D-FCC8-45C7-9725-4A4810B4CFE6}"/>
              </a:ext>
            </a:extLst>
          </p:cNvPr>
          <p:cNvSpPr txBox="1"/>
          <p:nvPr/>
        </p:nvSpPr>
        <p:spPr>
          <a:xfrm>
            <a:off x="4498701" y="6047976"/>
            <a:ext cx="4288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词汇与语义的对应仍然是任意的、不讲道理的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7AD41E5A-C28E-4EA6-ADB2-07DA6B4032B0}"/>
              </a:ext>
            </a:extLst>
          </p:cNvPr>
          <p:cNvSpPr txBox="1"/>
          <p:nvPr/>
        </p:nvSpPr>
        <p:spPr>
          <a:xfrm>
            <a:off x="582069" y="4190210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外语课结课后的脑活动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2ACA78BD-6BDE-4D86-B80E-A625C9695BE4}"/>
              </a:ext>
            </a:extLst>
          </p:cNvPr>
          <p:cNvSpPr txBox="1"/>
          <p:nvPr/>
        </p:nvSpPr>
        <p:spPr>
          <a:xfrm>
            <a:off x="659126" y="5961475"/>
            <a:ext cx="27058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DengXian" panose="02010600030101010101" pitchFamily="2" charset="-122"/>
                <a:ea typeface="SimHei" panose="02010609060101010101" pitchFamily="49" charset="-122"/>
              </a:rPr>
              <a:t>(</a:t>
            </a:r>
            <a:r>
              <a:rPr lang="en-US" altLang="zh-CN" sz="1400" dirty="0" err="1">
                <a:latin typeface="DengXian" panose="02010600030101010101" pitchFamily="2" charset="-122"/>
                <a:ea typeface="SimHei" panose="02010609060101010101" pitchFamily="49" charset="-122"/>
              </a:rPr>
              <a:t>Kuper</a:t>
            </a:r>
            <a:r>
              <a:rPr lang="en-US" altLang="zh-CN" sz="1400" dirty="0">
                <a:latin typeface="DengXian" panose="02010600030101010101" pitchFamily="2" charset="-122"/>
                <a:ea typeface="SimHei" panose="02010609060101010101" pitchFamily="49" charset="-122"/>
              </a:rPr>
              <a:t> et al., 2021, </a:t>
            </a:r>
            <a:r>
              <a:rPr lang="en-US" altLang="zh-CN" sz="1400" i="1" dirty="0">
                <a:latin typeface="DengXian" panose="02010600030101010101" pitchFamily="2" charset="-122"/>
                <a:ea typeface="SimHei" panose="02010609060101010101" pitchFamily="49" charset="-122"/>
              </a:rPr>
              <a:t>NeuroImage</a:t>
            </a:r>
            <a:r>
              <a:rPr lang="en-US" altLang="zh-CN" sz="1400" dirty="0">
                <a:latin typeface="DengXian" panose="02010600030101010101" pitchFamily="2" charset="-122"/>
                <a:ea typeface="SimHei" panose="02010609060101010101" pitchFamily="49" charset="-122"/>
              </a:rPr>
              <a:t>)</a:t>
            </a:r>
            <a:endParaRPr lang="zh-CN" altLang="en-US" sz="1400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7BC0EBB-0167-4B8D-A528-1F0D6DC8FC4B}"/>
              </a:ext>
            </a:extLst>
          </p:cNvPr>
          <p:cNvGrpSpPr/>
          <p:nvPr/>
        </p:nvGrpSpPr>
        <p:grpSpPr>
          <a:xfrm>
            <a:off x="2902490" y="5574874"/>
            <a:ext cx="1287627" cy="453191"/>
            <a:chOff x="2880417" y="5605652"/>
            <a:chExt cx="1287627" cy="453191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2BA274C5-E91C-4CE1-8923-1FF26B8769E3}"/>
                </a:ext>
              </a:extLst>
            </p:cNvPr>
            <p:cNvGrpSpPr/>
            <p:nvPr/>
          </p:nvGrpSpPr>
          <p:grpSpPr>
            <a:xfrm>
              <a:off x="2881394" y="5605652"/>
              <a:ext cx="1286650" cy="453191"/>
              <a:chOff x="1019927" y="5369064"/>
              <a:chExt cx="1286650" cy="453191"/>
            </a:xfrm>
          </p:grpSpPr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E9D7D8F3-EADB-4BC2-8BC1-6C6AF1523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9927" y="5369064"/>
                <a:ext cx="186850" cy="426019"/>
              </a:xfrm>
              <a:prstGeom prst="rect">
                <a:avLst/>
              </a:prstGeom>
            </p:spPr>
          </p:pic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10911CA4-3AB0-4E29-8C7F-A7EDDF556328}"/>
                  </a:ext>
                </a:extLst>
              </p:cNvPr>
              <p:cNvSpPr txBox="1"/>
              <p:nvPr/>
            </p:nvSpPr>
            <p:spPr>
              <a:xfrm>
                <a:off x="1179345" y="5406757"/>
                <a:ext cx="1127232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05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激活增强的脑区</a:t>
                </a:r>
                <a:endParaRPr lang="en-US" altLang="zh-CN" sz="1050" dirty="0">
                  <a:latin typeface="等线" panose="02010600030101010101" pitchFamily="2" charset="-122"/>
                  <a:ea typeface="等线" panose="02010600030101010101" pitchFamily="2" charset="-122"/>
                </a:endParaRPr>
              </a:p>
              <a:p>
                <a:r>
                  <a:rPr lang="zh-CN" altLang="en-US" sz="1050" dirty="0">
                    <a:latin typeface="等线" panose="02010600030101010101" pitchFamily="2" charset="-122"/>
                    <a:ea typeface="等线" panose="02010600030101010101" pitchFamily="2" charset="-122"/>
                  </a:rPr>
                  <a:t>激活减弱的脑区</a:t>
                </a:r>
              </a:p>
            </p:txBody>
          </p:sp>
        </p:grp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1E14DB6-3E0A-476A-A741-687CD9979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880417" y="5678316"/>
              <a:ext cx="186850" cy="116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765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07C1B82-1EF5-4DE5-8452-B7008B22C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44" y="4132252"/>
            <a:ext cx="2786388" cy="20848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CCF5B7-ABA8-4C7E-8B49-9FBE65110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36" b="89426" l="1578" r="98619">
                        <a14:foregroundMark x1="4339" y1="78852" x2="10059" y2="79456"/>
                        <a14:foregroundMark x1="4734" y1="83988" x2="9467" y2="71601"/>
                        <a14:foregroundMark x1="9467" y1="71601" x2="1775" y2="74924"/>
                        <a14:foregroundMark x1="6509" y1="73716" x2="6509" y2="73716"/>
                        <a14:foregroundMark x1="8679" y1="80363" x2="7495" y2="86405"/>
                        <a14:foregroundMark x1="23077" y1="60423" x2="13807" y2="65861"/>
                        <a14:foregroundMark x1="13807" y1="65861" x2="15582" y2="82175"/>
                        <a14:foregroundMark x1="15582" y1="82175" x2="24063" y2="87915"/>
                        <a14:foregroundMark x1="24063" y1="87915" x2="27219" y2="80363"/>
                        <a14:foregroundMark x1="56213" y1="83686" x2="56213" y2="83686"/>
                        <a14:foregroundMark x1="71598" y1="6344" x2="60355" y2="12387"/>
                        <a14:foregroundMark x1="60355" y1="12387" x2="51085" y2="26888"/>
                        <a14:foregroundMark x1="51085" y1="26888" x2="45365" y2="56193"/>
                        <a14:foregroundMark x1="51677" y1="31118" x2="34911" y2="50453"/>
                        <a14:foregroundMark x1="34911" y1="50453" x2="25444" y2="57100"/>
                        <a14:foregroundMark x1="25444" y1="57100" x2="14990" y2="59819"/>
                        <a14:foregroundMark x1="14990" y1="59819" x2="6509" y2="66163"/>
                        <a14:foregroundMark x1="6509" y1="66163" x2="0" y2="77644"/>
                        <a14:foregroundMark x1="0" y1="77644" x2="5523" y2="90634"/>
                        <a14:foregroundMark x1="5523" y1="90634" x2="14793" y2="91541"/>
                        <a14:foregroundMark x1="14793" y1="91541" x2="34911" y2="89426"/>
                        <a14:foregroundMark x1="34911" y1="89426" x2="44970" y2="89426"/>
                        <a14:foregroundMark x1="44970" y1="89426" x2="85602" y2="85498"/>
                        <a14:foregroundMark x1="85602" y1="85498" x2="94280" y2="79456"/>
                        <a14:foregroundMark x1="94280" y1="79456" x2="99606" y2="66767"/>
                        <a14:foregroundMark x1="99606" y1="66767" x2="96647" y2="30816"/>
                        <a14:foregroundMark x1="96647" y1="30816" x2="93688" y2="16012"/>
                        <a14:foregroundMark x1="93688" y1="16012" x2="85404" y2="9063"/>
                        <a14:foregroundMark x1="85404" y1="9063" x2="66075" y2="6949"/>
                        <a14:foregroundMark x1="66075" y1="6949" x2="63905" y2="9366"/>
                        <a14:foregroundMark x1="69428" y1="8157" x2="75740" y2="5438"/>
                        <a14:foregroundMark x1="88166" y1="47734" x2="95661" y2="46526"/>
                        <a14:foregroundMark x1="98619" y1="65559" x2="98422" y2="61631"/>
                        <a14:backgroundMark x1="5325" y1="12085" x2="6312" y2="12085"/>
                        <a14:backgroundMark x1="22682" y1="12085" x2="12426" y2="32024"/>
                        <a14:backgroundMark x1="12426" y1="32024" x2="789" y2="43807"/>
                        <a14:backgroundMark x1="57002" y1="7553" x2="394" y2="471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01530">
            <a:off x="784345" y="1351590"/>
            <a:ext cx="4354571" cy="2784401"/>
          </a:xfrm>
          <a:prstGeom prst="rect">
            <a:avLst/>
          </a:prstGeom>
        </p:spPr>
      </p:pic>
      <p:sp>
        <p:nvSpPr>
          <p:cNvPr id="11" name="内容占位符 2"/>
          <p:cNvSpPr txBox="1"/>
          <p:nvPr/>
        </p:nvSpPr>
        <p:spPr bwMode="auto">
          <a:xfrm>
            <a:off x="542925" y="1109472"/>
            <a:ext cx="5277696" cy="8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汉字很适合作为理解型学习的材料</a:t>
            </a:r>
            <a:endParaRPr lang="en-US" altLang="zh-CN" sz="18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7D9CE4C-F8D1-4B03-B22E-7EA83E628091}"/>
              </a:ext>
            </a:extLst>
          </p:cNvPr>
          <p:cNvSpPr txBox="1"/>
          <p:nvPr/>
        </p:nvSpPr>
        <p:spPr>
          <a:xfrm>
            <a:off x="5796670" y="6337226"/>
            <a:ext cx="301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Yan et al.</a:t>
            </a:r>
            <a:r>
              <a:rPr lang="zh-CN" altLang="en-US" dirty="0"/>
              <a:t> </a:t>
            </a:r>
            <a:r>
              <a:rPr lang="en-US" altLang="zh-CN" dirty="0"/>
              <a:t>2013, </a:t>
            </a:r>
            <a:r>
              <a:rPr lang="en-US" altLang="zh-CN" i="1" dirty="0" err="1"/>
              <a:t>PLoS</a:t>
            </a:r>
            <a:r>
              <a:rPr lang="en-US" altLang="zh-CN" i="1" dirty="0"/>
              <a:t> One</a:t>
            </a:r>
            <a:r>
              <a:rPr lang="zh-CN" altLang="en-US" dirty="0"/>
              <a:t>）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01D9DC8-8F0F-4518-9880-71259578D0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57" t="1094"/>
          <a:stretch/>
        </p:blipFill>
        <p:spPr>
          <a:xfrm>
            <a:off x="1419040" y="4395073"/>
            <a:ext cx="2941974" cy="2362285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739A2E68-B2A2-48ED-9710-B0397C5B1285}"/>
              </a:ext>
            </a:extLst>
          </p:cNvPr>
          <p:cNvGrpSpPr/>
          <p:nvPr/>
        </p:nvGrpSpPr>
        <p:grpSpPr>
          <a:xfrm rot="20756820">
            <a:off x="1243153" y="3883757"/>
            <a:ext cx="1107996" cy="910693"/>
            <a:chOff x="5942270" y="1188433"/>
            <a:chExt cx="1107996" cy="910693"/>
          </a:xfrm>
        </p:grpSpPr>
        <p:sp>
          <p:nvSpPr>
            <p:cNvPr id="2" name="箭头: 下 1">
              <a:extLst>
                <a:ext uri="{FF2B5EF4-FFF2-40B4-BE49-F238E27FC236}">
                  <a16:creationId xmlns:a16="http://schemas.microsoft.com/office/drawing/2014/main" id="{56E6B80B-0C09-4300-8EC3-465720F1E75C}"/>
                </a:ext>
              </a:extLst>
            </p:cNvPr>
            <p:cNvSpPr/>
            <p:nvPr/>
          </p:nvSpPr>
          <p:spPr>
            <a:xfrm rot="20393730">
              <a:off x="6506841" y="1515983"/>
              <a:ext cx="342900" cy="583143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42733C0A-8C7C-4A4E-AD33-F339298B5127}"/>
                </a:ext>
              </a:extLst>
            </p:cNvPr>
            <p:cNvSpPr txBox="1"/>
            <p:nvPr/>
          </p:nvSpPr>
          <p:spPr>
            <a:xfrm rot="20438655">
              <a:off x="5942270" y="1188433"/>
              <a:ext cx="110799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最优路径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1D79F42E-FA96-4CD0-97B6-68CCD4C735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7051" y="2014691"/>
            <a:ext cx="2173607" cy="1800729"/>
          </a:xfrm>
          <a:prstGeom prst="rect">
            <a:avLst/>
          </a:prstGeom>
        </p:spPr>
      </p:pic>
      <p:sp>
        <p:nvSpPr>
          <p:cNvPr id="18" name="标题 1">
            <a:extLst>
              <a:ext uri="{FF2B5EF4-FFF2-40B4-BE49-F238E27FC236}">
                <a16:creationId xmlns:a16="http://schemas.microsoft.com/office/drawing/2014/main" id="{E8677BB7-D8E9-4F93-8984-BA42722BF1FB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val="159573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F5A29870-9CF4-4701-BED3-CC8D720508FB}"/>
              </a:ext>
            </a:extLst>
          </p:cNvPr>
          <p:cNvSpPr txBox="1"/>
          <p:nvPr/>
        </p:nvSpPr>
        <p:spPr bwMode="auto">
          <a:xfrm>
            <a:off x="542924" y="1136830"/>
            <a:ext cx="7635305" cy="433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C00000"/>
                </a:solidFill>
                <a:latin typeface="DengXian" panose="02010600030101010101" pitchFamily="2" charset="-122"/>
                <a:ea typeface="SimHei" panose="02010609060101010101" pitchFamily="49" charset="-122"/>
              </a:rPr>
              <a:t> 总结</a:t>
            </a:r>
            <a:endParaRPr lang="en-US" altLang="zh-CN" sz="2400" b="1" dirty="0">
              <a:solidFill>
                <a:srgbClr val="C00000"/>
              </a:solidFill>
              <a:latin typeface="DengXian" panose="02010600030101010101" pitchFamily="2" charset="-122"/>
              <a:ea typeface="SimHei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p"/>
            </a:pPr>
            <a:endParaRPr lang="en-US" altLang="zh-CN" sz="18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45720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理解型学习效果更好，但是现有的脑科学研究较少涉及理解型学习，尚不清楚理解型学习与机械式学习在神经活动上的差别，汉字作为一种结构良好的表意文字</a:t>
            </a:r>
            <a:r>
              <a:rPr lang="zh-CN" altLang="en-US" sz="16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（另见“意音文字”的说法，叶蜚声 </a:t>
            </a:r>
            <a:r>
              <a:rPr lang="en-US" altLang="zh-CN" sz="16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&amp; </a:t>
            </a:r>
            <a:r>
              <a:rPr lang="zh-CN" altLang="en-US" sz="16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徐通锵，</a:t>
            </a:r>
            <a:r>
              <a:rPr lang="en-US" altLang="zh-CN" sz="16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1981</a:t>
            </a:r>
            <a:r>
              <a:rPr lang="zh-CN" altLang="en-US" sz="16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），</a:t>
            </a:r>
            <a:r>
              <a:rPr lang="zh-CN" altLang="en-US" sz="18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目前缺少对汉字理解型学习的脑科学研究。</a:t>
            </a:r>
            <a:endParaRPr lang="en-US" altLang="zh-CN" sz="18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457200">
              <a:lnSpc>
                <a:spcPct val="200000"/>
              </a:lnSpc>
              <a:spcBef>
                <a:spcPct val="0"/>
              </a:spcBef>
              <a:buNone/>
            </a:pPr>
            <a:endParaRPr lang="en-US" altLang="zh-CN" sz="18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457200">
              <a:lnSpc>
                <a:spcPct val="2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因此，本研究将以汉字学习为切入点，考察理解型学习的神经机制。</a:t>
            </a:r>
            <a:endParaRPr lang="en-US" altLang="zh-CN" sz="18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2D3F9AF4-E4CA-42C0-B374-83CDC23D7F28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前言</a:t>
            </a:r>
          </a:p>
        </p:txBody>
      </p:sp>
    </p:spTree>
    <p:extLst>
      <p:ext uri="{BB962C8B-B14F-4D97-AF65-F5344CB8AC3E}">
        <p14:creationId xmlns:p14="http://schemas.microsoft.com/office/powerpoint/2010/main" val="117930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2A382BF-1E33-1645-A339-6BD5063D0C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505" y="204610"/>
            <a:ext cx="4398900" cy="3023788"/>
          </a:xfrm>
          <a:prstGeom prst="rect">
            <a:avLst/>
          </a:prstGeom>
        </p:spPr>
      </p:pic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A4DDFE8C-E67B-40A2-9ACB-533CFA75B2EA}"/>
              </a:ext>
            </a:extLst>
          </p:cNvPr>
          <p:cNvSpPr txBox="1"/>
          <p:nvPr/>
        </p:nvSpPr>
        <p:spPr>
          <a:xfrm>
            <a:off x="502526" y="1193711"/>
            <a:ext cx="4367425" cy="302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被试</a:t>
            </a:r>
            <a:endParaRPr lang="en-US" altLang="zh-CN" sz="24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571500" indent="34290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40</a:t>
            </a: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名在校大学生</a:t>
            </a:r>
            <a:endParaRPr lang="en-US" altLang="zh-CN" sz="20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571500" indent="34290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健康、右利手</a:t>
            </a:r>
            <a:endParaRPr lang="en-US" altLang="zh-CN" sz="20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571500" indent="34290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随机分成两组</a:t>
            </a:r>
            <a:endParaRPr lang="en-US" altLang="zh-CN" sz="20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2400"/>
              </a:spcBef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材料和流程</a:t>
            </a:r>
            <a:endParaRPr lang="en-US" altLang="zh-CN" sz="24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11" name="表格 4">
            <a:extLst>
              <a:ext uri="{FF2B5EF4-FFF2-40B4-BE49-F238E27FC236}">
                <a16:creationId xmlns:a16="http://schemas.microsoft.com/office/drawing/2014/main" id="{A1C35557-658F-40D4-8981-8E2021FB8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00999"/>
              </p:ext>
            </p:extLst>
          </p:nvPr>
        </p:nvGraphicFramePr>
        <p:xfrm>
          <a:off x="810544" y="4465172"/>
          <a:ext cx="4641649" cy="211179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48023">
                  <a:extLst>
                    <a:ext uri="{9D8B030D-6E8A-4147-A177-3AD203B41FA5}">
                      <a16:colId xmlns:a16="http://schemas.microsoft.com/office/drawing/2014/main" val="1197651878"/>
                    </a:ext>
                  </a:extLst>
                </a:gridCol>
                <a:gridCol w="1500176">
                  <a:extLst>
                    <a:ext uri="{9D8B030D-6E8A-4147-A177-3AD203B41FA5}">
                      <a16:colId xmlns:a16="http://schemas.microsoft.com/office/drawing/2014/main" val="2402184958"/>
                    </a:ext>
                  </a:extLst>
                </a:gridCol>
                <a:gridCol w="1693450">
                  <a:extLst>
                    <a:ext uri="{9D8B030D-6E8A-4147-A177-3AD203B41FA5}">
                      <a16:colId xmlns:a16="http://schemas.microsoft.com/office/drawing/2014/main" val="2755983121"/>
                    </a:ext>
                  </a:extLst>
                </a:gridCol>
              </a:tblGrid>
              <a:tr h="528791"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可理解的材料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不可理解的材料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027149"/>
                  </a:ext>
                </a:extLst>
              </a:tr>
              <a:tr h="79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理解型学习方式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（思考并记住）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677004"/>
                  </a:ext>
                </a:extLst>
              </a:tr>
              <a:tr h="79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机械式学习方式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（复述并记住）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203437"/>
                  </a:ext>
                </a:extLst>
              </a:tr>
            </a:tbl>
          </a:graphicData>
        </a:graphic>
      </p:graphicFrame>
      <p:grpSp>
        <p:nvGrpSpPr>
          <p:cNvPr id="12" name="组合 11">
            <a:extLst>
              <a:ext uri="{FF2B5EF4-FFF2-40B4-BE49-F238E27FC236}">
                <a16:creationId xmlns:a16="http://schemas.microsoft.com/office/drawing/2014/main" id="{FC722D6F-DF03-4844-BFF4-1889AD597BB7}"/>
              </a:ext>
            </a:extLst>
          </p:cNvPr>
          <p:cNvGrpSpPr/>
          <p:nvPr/>
        </p:nvGrpSpPr>
        <p:grpSpPr>
          <a:xfrm>
            <a:off x="2534415" y="4956411"/>
            <a:ext cx="968718" cy="732747"/>
            <a:chOff x="4323211" y="3237914"/>
            <a:chExt cx="1162039" cy="1026241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C977D4E-8A16-4185-B4EA-B29E50572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235" y1="33696" x2="38235" y2="33696"/>
                          <a14:foregroundMark x1="63725" y1="68478" x2="63725" y2="68478"/>
                          <a14:foregroundMark x1="55882" y1="56522" x2="55882" y2="56522"/>
                          <a14:foregroundMark x1="31373" y1="65217" x2="31373" y2="65217"/>
                          <a14:foregroundMark x1="24510" y1="77174" x2="24510" y2="77174"/>
                          <a14:backgroundMark x1="54902" y1="54348" x2="54902" y2="543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6280" y="3237914"/>
              <a:ext cx="915903" cy="826108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174A6C6-B72D-4655-8811-2C63A52DFC8C}"/>
                </a:ext>
              </a:extLst>
            </p:cNvPr>
            <p:cNvSpPr txBox="1"/>
            <p:nvPr/>
          </p:nvSpPr>
          <p:spPr>
            <a:xfrm>
              <a:off x="4323211" y="3963021"/>
              <a:ext cx="1162039" cy="30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字义：赛跑</a:t>
              </a:r>
              <a:endPara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D7A4E2D-19A5-452D-AC6A-E50A0ABB426E}"/>
              </a:ext>
            </a:extLst>
          </p:cNvPr>
          <p:cNvGrpSpPr/>
          <p:nvPr/>
        </p:nvGrpSpPr>
        <p:grpSpPr>
          <a:xfrm>
            <a:off x="4069751" y="5056942"/>
            <a:ext cx="968718" cy="681185"/>
            <a:chOff x="6280027" y="3310129"/>
            <a:chExt cx="1162039" cy="954026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4F35BEC-8B5B-4A2D-B628-65CB372D464B}"/>
                </a:ext>
              </a:extLst>
            </p:cNvPr>
            <p:cNvSpPr txBox="1"/>
            <p:nvPr/>
          </p:nvSpPr>
          <p:spPr>
            <a:xfrm>
              <a:off x="6280027" y="3963021"/>
              <a:ext cx="1162039" cy="30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字义：螃蟹</a:t>
              </a:r>
              <a:endPara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596B5A3-2AD4-4060-982B-C380623D5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58" b="89535" l="9790" r="89510">
                          <a14:foregroundMark x1="51748" y1="7558" x2="51748" y2="7558"/>
                          <a14:foregroundMark x1="24476" y1="31395" x2="24476" y2="31395"/>
                          <a14:foregroundMark x1="53147" y1="19767" x2="53147" y2="19767"/>
                          <a14:foregroundMark x1="46853" y1="36628" x2="46853" y2="36628"/>
                          <a14:foregroundMark x1="65734" y1="33140" x2="65734" y2="33140"/>
                          <a14:foregroundMark x1="59441" y1="34302" x2="59441" y2="34302"/>
                          <a14:foregroundMark x1="23077" y1="65116" x2="23077" y2="65116"/>
                          <a14:foregroundMark x1="46853" y1="69186" x2="46853" y2="691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33325" y="3310129"/>
              <a:ext cx="622424" cy="689468"/>
            </a:xfrm>
            <a:prstGeom prst="rect">
              <a:avLst/>
            </a:prstGeom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6B1E299-9FB8-427A-A9E8-E77516B423CB}"/>
              </a:ext>
            </a:extLst>
          </p:cNvPr>
          <p:cNvGrpSpPr/>
          <p:nvPr/>
        </p:nvGrpSpPr>
        <p:grpSpPr>
          <a:xfrm>
            <a:off x="2534415" y="5704021"/>
            <a:ext cx="968718" cy="732747"/>
            <a:chOff x="4323211" y="3237914"/>
            <a:chExt cx="1162039" cy="1026241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FDAC58C-02D7-4135-8B11-3D53A50CE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235" y1="33696" x2="38235" y2="33696"/>
                          <a14:foregroundMark x1="63725" y1="68478" x2="63725" y2="68478"/>
                          <a14:foregroundMark x1="55882" y1="56522" x2="55882" y2="56522"/>
                          <a14:foregroundMark x1="31373" y1="65217" x2="31373" y2="65217"/>
                          <a14:foregroundMark x1="24510" y1="77174" x2="24510" y2="77174"/>
                          <a14:backgroundMark x1="54902" y1="54348" x2="54902" y2="543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6280" y="3237914"/>
              <a:ext cx="915903" cy="826108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7D33B23-C746-4815-B0B4-B4309B0B2C58}"/>
                </a:ext>
              </a:extLst>
            </p:cNvPr>
            <p:cNvSpPr txBox="1"/>
            <p:nvPr/>
          </p:nvSpPr>
          <p:spPr>
            <a:xfrm>
              <a:off x="4323211" y="3963021"/>
              <a:ext cx="1162039" cy="30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字义：赛跑</a:t>
              </a:r>
              <a:endPara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5D0DFBD-0A67-47F3-B1FC-D101C53F5EFD}"/>
              </a:ext>
            </a:extLst>
          </p:cNvPr>
          <p:cNvGrpSpPr/>
          <p:nvPr/>
        </p:nvGrpSpPr>
        <p:grpSpPr>
          <a:xfrm>
            <a:off x="4044600" y="5828543"/>
            <a:ext cx="968718" cy="681185"/>
            <a:chOff x="6280027" y="3310129"/>
            <a:chExt cx="1162039" cy="954026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D015C3C-514A-4427-937B-6183A97722D9}"/>
                </a:ext>
              </a:extLst>
            </p:cNvPr>
            <p:cNvSpPr txBox="1"/>
            <p:nvPr/>
          </p:nvSpPr>
          <p:spPr>
            <a:xfrm>
              <a:off x="6280027" y="3963021"/>
              <a:ext cx="1162039" cy="30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字义：螃蟹</a:t>
              </a:r>
              <a:endPara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E6D44FB-85FD-4894-AEE2-4EA9DFA27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58" b="89535" l="9790" r="89510">
                          <a14:foregroundMark x1="51748" y1="7558" x2="51748" y2="7558"/>
                          <a14:foregroundMark x1="24476" y1="31395" x2="24476" y2="31395"/>
                          <a14:foregroundMark x1="53147" y1="19767" x2="53147" y2="19767"/>
                          <a14:foregroundMark x1="46853" y1="36628" x2="46853" y2="36628"/>
                          <a14:foregroundMark x1="65734" y1="33140" x2="65734" y2="33140"/>
                          <a14:foregroundMark x1="59441" y1="34302" x2="59441" y2="34302"/>
                          <a14:foregroundMark x1="23077" y1="65116" x2="23077" y2="65116"/>
                          <a14:foregroundMark x1="46853" y1="69186" x2="46853" y2="6918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33325" y="3310129"/>
              <a:ext cx="622424" cy="689468"/>
            </a:xfrm>
            <a:prstGeom prst="rect">
              <a:avLst/>
            </a:prstGeom>
          </p:spPr>
        </p:pic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CA53A6E3-451B-4075-AD82-B7FF56C16446}"/>
              </a:ext>
            </a:extLst>
          </p:cNvPr>
          <p:cNvSpPr txBox="1"/>
          <p:nvPr/>
        </p:nvSpPr>
        <p:spPr>
          <a:xfrm>
            <a:off x="1976878" y="4005376"/>
            <a:ext cx="227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表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1.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学习材料示例</a:t>
            </a:r>
          </a:p>
        </p:txBody>
      </p:sp>
      <p:graphicFrame>
        <p:nvGraphicFramePr>
          <p:cNvPr id="26" name="表格 4">
            <a:extLst>
              <a:ext uri="{FF2B5EF4-FFF2-40B4-BE49-F238E27FC236}">
                <a16:creationId xmlns:a16="http://schemas.microsoft.com/office/drawing/2014/main" id="{BFF52220-7849-4501-BB49-8EEB2C5AC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031289"/>
              </p:ext>
            </p:extLst>
          </p:nvPr>
        </p:nvGraphicFramePr>
        <p:xfrm>
          <a:off x="6139769" y="4474081"/>
          <a:ext cx="2019449" cy="211179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17503">
                  <a:extLst>
                    <a:ext uri="{9D8B030D-6E8A-4147-A177-3AD203B41FA5}">
                      <a16:colId xmlns:a16="http://schemas.microsoft.com/office/drawing/2014/main" val="1197651878"/>
                    </a:ext>
                  </a:extLst>
                </a:gridCol>
                <a:gridCol w="901946">
                  <a:extLst>
                    <a:ext uri="{9D8B030D-6E8A-4147-A177-3AD203B41FA5}">
                      <a16:colId xmlns:a16="http://schemas.microsoft.com/office/drawing/2014/main" val="2402184958"/>
                    </a:ext>
                  </a:extLst>
                </a:gridCol>
              </a:tblGrid>
              <a:tr h="528791"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材料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027149"/>
                  </a:ext>
                </a:extLst>
              </a:tr>
              <a:tr h="79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学过的字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2677004"/>
                  </a:ext>
                </a:extLst>
              </a:tr>
              <a:tr h="7915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没学过的字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b="0" dirty="0">
                        <a:solidFill>
                          <a:schemeClr val="tx1"/>
                        </a:solidFill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9203437"/>
                  </a:ext>
                </a:extLst>
              </a:tr>
            </a:tbl>
          </a:graphicData>
        </a:graphic>
      </p:graphicFrame>
      <p:sp>
        <p:nvSpPr>
          <p:cNvPr id="27" name="文本框 26">
            <a:extLst>
              <a:ext uri="{FF2B5EF4-FFF2-40B4-BE49-F238E27FC236}">
                <a16:creationId xmlns:a16="http://schemas.microsoft.com/office/drawing/2014/main" id="{C0EFC76E-905B-4490-ACD5-9CA3A5D66F7C}"/>
              </a:ext>
            </a:extLst>
          </p:cNvPr>
          <p:cNvSpPr txBox="1"/>
          <p:nvPr/>
        </p:nvSpPr>
        <p:spPr>
          <a:xfrm>
            <a:off x="6070546" y="4004384"/>
            <a:ext cx="21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表</a:t>
            </a: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  <a:t>2. </a:t>
            </a:r>
            <a:r>
              <a:rPr lang="zh-CN" altLang="en-US" dirty="0">
                <a:latin typeface="等线" panose="02010600030101010101" pitchFamily="2" charset="-122"/>
                <a:ea typeface="等线" panose="02010600030101010101" pitchFamily="2" charset="-122"/>
              </a:rPr>
              <a:t>测试材料示例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5EE3C84E-DF78-48C0-AAC8-9F0C7960BF34}"/>
              </a:ext>
            </a:extLst>
          </p:cNvPr>
          <p:cNvGrpSpPr/>
          <p:nvPr/>
        </p:nvGrpSpPr>
        <p:grpSpPr>
          <a:xfrm>
            <a:off x="7196161" y="4974086"/>
            <a:ext cx="968718" cy="779344"/>
            <a:chOff x="4323211" y="3237914"/>
            <a:chExt cx="1162039" cy="1091502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A3B587D9-02F9-4C92-93A9-B9BF48D5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235" y1="33696" x2="38235" y2="33696"/>
                          <a14:foregroundMark x1="63725" y1="68478" x2="63725" y2="68478"/>
                          <a14:foregroundMark x1="55882" y1="56522" x2="55882" y2="56522"/>
                          <a14:foregroundMark x1="31373" y1="65217" x2="31373" y2="65217"/>
                          <a14:foregroundMark x1="24510" y1="77174" x2="24510" y2="77174"/>
                          <a14:backgroundMark x1="54902" y1="54348" x2="54902" y2="543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446280" y="3237914"/>
              <a:ext cx="915903" cy="826108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0A020DD-1BDB-4709-A2A5-1E7AB8993CA5}"/>
                </a:ext>
              </a:extLst>
            </p:cNvPr>
            <p:cNvSpPr txBox="1"/>
            <p:nvPr/>
          </p:nvSpPr>
          <p:spPr>
            <a:xfrm>
              <a:off x="4323211" y="3963021"/>
              <a:ext cx="1162039" cy="36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字义：赛跑</a:t>
              </a:r>
              <a:endParaRPr lang="en-US" altLang="zh-CN" sz="1100" b="1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20B38EF-107E-4FE9-B897-5BAAB8996126}"/>
              </a:ext>
            </a:extLst>
          </p:cNvPr>
          <p:cNvGrpSpPr/>
          <p:nvPr/>
        </p:nvGrpSpPr>
        <p:grpSpPr>
          <a:xfrm>
            <a:off x="7171706" y="5794323"/>
            <a:ext cx="968718" cy="642445"/>
            <a:chOff x="7238703" y="4555314"/>
            <a:chExt cx="962452" cy="781674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392E29FC-60CD-45F2-B3F1-F7DEDC81D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8989" b="89888" l="5333" r="89333">
                          <a14:foregroundMark x1="36000" y1="25843" x2="36000" y2="25843"/>
                          <a14:foregroundMark x1="48000" y1="14607" x2="48000" y2="14607"/>
                          <a14:foregroundMark x1="20000" y1="37079" x2="20000" y2="37079"/>
                          <a14:foregroundMark x1="13333" y1="41573" x2="13333" y2="41573"/>
                          <a14:foregroundMark x1="5333" y1="41573" x2="5333" y2="41573"/>
                          <a14:foregroundMark x1="56000" y1="39326" x2="56000" y2="39326"/>
                          <a14:foregroundMark x1="33333" y1="77528" x2="33333" y2="77528"/>
                          <a14:foregroundMark x1="14667" y1="78652" x2="14667" y2="78652"/>
                          <a14:foregroundMark x1="62667" y1="66292" x2="62667" y2="66292"/>
                          <a14:foregroundMark x1="72000" y1="76404" x2="72000" y2="76404"/>
                          <a14:foregroundMark x1="65333" y1="76404" x2="65333" y2="76404"/>
                          <a14:foregroundMark x1="62667" y1="89888" x2="62667" y2="89888"/>
                          <a14:foregroundMark x1="85333" y1="40449" x2="85333" y2="4044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14885" y="4555314"/>
              <a:ext cx="458683" cy="544303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E20A873-CAB4-4C22-814C-20A90D57C074}"/>
                </a:ext>
              </a:extLst>
            </p:cNvPr>
            <p:cNvSpPr txBox="1"/>
            <p:nvPr/>
          </p:nvSpPr>
          <p:spPr>
            <a:xfrm>
              <a:off x="7238703" y="5075378"/>
              <a:ext cx="9624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字义：抢购</a:t>
              </a:r>
              <a:endParaRPr lang="en-US" altLang="zh-CN" sz="11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4" name="图片 1">
            <a:extLst>
              <a:ext uri="{FF2B5EF4-FFF2-40B4-BE49-F238E27FC236}">
                <a16:creationId xmlns:a16="http://schemas.microsoft.com/office/drawing/2014/main" id="{7BB1B70F-564E-4B54-A6BB-FD5D3247CD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7710" y="1816869"/>
            <a:ext cx="2076710" cy="161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B9E673F-C905-4497-B8A4-D2A8D44778AD}"/>
              </a:ext>
            </a:extLst>
          </p:cNvPr>
          <p:cNvGrpSpPr/>
          <p:nvPr/>
        </p:nvGrpSpPr>
        <p:grpSpPr>
          <a:xfrm>
            <a:off x="6567077" y="2516655"/>
            <a:ext cx="925865" cy="600521"/>
            <a:chOff x="6567077" y="2516655"/>
            <a:chExt cx="925865" cy="600521"/>
          </a:xfrm>
        </p:grpSpPr>
        <p:sp>
          <p:nvSpPr>
            <p:cNvPr id="35" name="Rectangle 1">
              <a:extLst>
                <a:ext uri="{FF2B5EF4-FFF2-40B4-BE49-F238E27FC236}">
                  <a16:creationId xmlns:a16="http://schemas.microsoft.com/office/drawing/2014/main" id="{3989624E-6C9A-46A3-80EA-45FEEED4F872}"/>
                </a:ext>
              </a:extLst>
            </p:cNvPr>
            <p:cNvSpPr/>
            <p:nvPr/>
          </p:nvSpPr>
          <p:spPr>
            <a:xfrm>
              <a:off x="6703439" y="2516655"/>
              <a:ext cx="653142" cy="56605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AD95D8C4-A07B-4142-B3ED-D06555D9B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8235" y1="33696" x2="38235" y2="33696"/>
                          <a14:foregroundMark x1="63725" y1="68478" x2="63725" y2="68478"/>
                          <a14:foregroundMark x1="55882" y1="56522" x2="55882" y2="56522"/>
                          <a14:foregroundMark x1="31373" y1="65217" x2="31373" y2="65217"/>
                          <a14:foregroundMark x1="24510" y1="77174" x2="24510" y2="77174"/>
                          <a14:backgroundMark x1="54902" y1="54348" x2="54902" y2="5434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89597" y="2533527"/>
              <a:ext cx="523725" cy="389090"/>
            </a:xfrm>
            <a:prstGeom prst="rect">
              <a:avLst/>
            </a:prstGeom>
          </p:spPr>
        </p:pic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38324E8-A7ED-4B9F-BB0C-E4980FD6B7CE}"/>
                </a:ext>
              </a:extLst>
            </p:cNvPr>
            <p:cNvSpPr txBox="1"/>
            <p:nvPr/>
          </p:nvSpPr>
          <p:spPr>
            <a:xfrm>
              <a:off x="6567077" y="2870955"/>
              <a:ext cx="9258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字义：赛跑</a:t>
              </a:r>
              <a:endParaRPr lang="en-US" altLang="zh-CN" sz="1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8" name="标题 1">
            <a:extLst>
              <a:ext uri="{FF2B5EF4-FFF2-40B4-BE49-F238E27FC236}">
                <a16:creationId xmlns:a16="http://schemas.microsoft.com/office/drawing/2014/main" id="{AFFDB8F9-450C-44BE-9486-C1586C944355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5900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A4DDFE8C-E67B-40A2-9ACB-533CFA75B2EA}"/>
              </a:ext>
            </a:extLst>
          </p:cNvPr>
          <p:cNvSpPr txBox="1"/>
          <p:nvPr/>
        </p:nvSpPr>
        <p:spPr>
          <a:xfrm>
            <a:off x="502526" y="1065696"/>
            <a:ext cx="7425322" cy="677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lnSpc>
                <a:spcPct val="16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材料编制的流程</a:t>
            </a:r>
            <a:endParaRPr lang="en-US" altLang="zh-CN" sz="20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AFFDB8F9-450C-44BE-9486-C1586C944355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方法</a:t>
            </a: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22DC30FF-E838-4E56-8F9F-1E3DF00FC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26" y="1742772"/>
            <a:ext cx="8232241" cy="2097708"/>
          </a:xfrm>
          <a:prstGeom prst="rect">
            <a:avLst/>
          </a:prstGeom>
        </p:spPr>
      </p:pic>
      <p:sp>
        <p:nvSpPr>
          <p:cNvPr id="11" name="内容占位符 1">
            <a:extLst>
              <a:ext uri="{FF2B5EF4-FFF2-40B4-BE49-F238E27FC236}">
                <a16:creationId xmlns:a16="http://schemas.microsoft.com/office/drawing/2014/main" id="{7509A9FC-9D6A-4DC9-87D9-8238F48B3195}"/>
              </a:ext>
            </a:extLst>
          </p:cNvPr>
          <p:cNvSpPr txBox="1"/>
          <p:nvPr/>
        </p:nvSpPr>
        <p:spPr>
          <a:xfrm>
            <a:off x="502526" y="4103666"/>
            <a:ext cx="7928242" cy="2441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9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材料编制的“原则”</a:t>
            </a:r>
            <a:endParaRPr lang="en-US" altLang="zh-CN" sz="29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3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部件→初级字→高级字。</a:t>
            </a:r>
            <a:endParaRPr lang="en-US" altLang="zh-CN" sz="23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3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可以与被试已有知识不同，但避免与其冲突。</a:t>
            </a:r>
            <a:endParaRPr lang="en-US" altLang="zh-CN" sz="23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3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造出来的字所使用的部件尽量避免出现在“字义”和“理据”中。</a:t>
            </a:r>
            <a:endParaRPr lang="en-US" altLang="zh-CN" sz="23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3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有些部件的释义可以附上甲骨文、金文的图片。以帮助读者更好地理解为什么是这个意思。如，方，表示被锁住的人。</a:t>
            </a:r>
            <a:endParaRPr lang="en-US" altLang="zh-CN" sz="20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0A9E68B-3697-482D-891D-8B07730A8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75" t="35607" r="32965" b="38342"/>
          <a:stretch/>
        </p:blipFill>
        <p:spPr bwMode="auto">
          <a:xfrm>
            <a:off x="6400800" y="5189329"/>
            <a:ext cx="649618" cy="55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0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C8425BB-B86F-45D3-A498-71E82D3C6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90" y="1741932"/>
            <a:ext cx="3686333" cy="3374136"/>
          </a:xfrm>
          <a:prstGeom prst="rect">
            <a:avLst/>
          </a:prstGeom>
        </p:spPr>
      </p:pic>
      <p:sp>
        <p:nvSpPr>
          <p:cNvPr id="10" name="内容占位符 1">
            <a:extLst>
              <a:ext uri="{FF2B5EF4-FFF2-40B4-BE49-F238E27FC236}">
                <a16:creationId xmlns:a16="http://schemas.microsoft.com/office/drawing/2014/main" id="{A4DDFE8C-E67B-40A2-9ACB-533CFA75B2EA}"/>
              </a:ext>
            </a:extLst>
          </p:cNvPr>
          <p:cNvSpPr txBox="1"/>
          <p:nvPr/>
        </p:nvSpPr>
        <p:spPr>
          <a:xfrm>
            <a:off x="480382" y="1147992"/>
            <a:ext cx="7178434" cy="45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70C0"/>
                </a:solidFill>
                <a:latin typeface="STLiti" panose="02010800040101010101" pitchFamily="2" charset="-122"/>
                <a:ea typeface="STLiti" panose="02010800040101010101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290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材料编制的“半成品”</a:t>
            </a:r>
            <a:endParaRPr lang="en-US" altLang="zh-CN" sz="2000" dirty="0">
              <a:solidFill>
                <a:schemeClr val="tx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AFFDB8F9-450C-44BE-9486-C1586C944355}"/>
              </a:ext>
            </a:extLst>
          </p:cNvPr>
          <p:cNvSpPr txBox="1"/>
          <p:nvPr/>
        </p:nvSpPr>
        <p:spPr>
          <a:xfrm>
            <a:off x="480382" y="312886"/>
            <a:ext cx="1626633" cy="6010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方法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20F77DC-F473-4093-91D5-301C27B730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597" b="1"/>
          <a:stretch/>
        </p:blipFill>
        <p:spPr>
          <a:xfrm>
            <a:off x="3648975" y="1257720"/>
            <a:ext cx="3724506" cy="55000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6AF5C99-50E6-4834-9C9B-4FCEEC7674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600"/>
          <a:stretch/>
        </p:blipFill>
        <p:spPr>
          <a:xfrm>
            <a:off x="6120515" y="1319586"/>
            <a:ext cx="2791267" cy="379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09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37148</TotalTime>
  <Words>1039</Words>
  <Application>Microsoft Office PowerPoint</Application>
  <PresentationFormat>全屏显示(4:3)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等线</vt:lpstr>
      <vt:lpstr>黑体</vt:lpstr>
      <vt:lpstr>STLiti</vt:lpstr>
      <vt:lpstr>楷体</vt:lpstr>
      <vt:lpstr>Arial</vt:lpstr>
      <vt:lpstr>Calibri</vt:lpstr>
      <vt:lpstr>Calibri Light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Junjie (Jonathan) Wu</dc:creator>
  <cp:lastModifiedBy>Junjie (Jonathan) Wu</cp:lastModifiedBy>
  <cp:revision>1359</cp:revision>
  <dcterms:created xsi:type="dcterms:W3CDTF">2016-03-10T03:05:00Z</dcterms:created>
  <dcterms:modified xsi:type="dcterms:W3CDTF">2021-03-23T06:26:20Z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